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2A8_72751408.xml" ContentType="application/vnd.ms-powerpoint.comments+xml"/>
  <Override PartName="/ppt/comments/modernComment_2F6_3FAB9799.xml" ContentType="application/vnd.ms-powerpoint.comments+xml"/>
  <Override PartName="/ppt/comments/modernComment_2EF_7CCCF805.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omments/modernComment_2B8_BC30CB8B.xml" ContentType="application/vnd.ms-powerpoint.comments+xml"/>
  <Override PartName="/ppt/comments/modernComment_2B7_FDA0E37E.xml" ContentType="application/vnd.ms-powerpoint.comments+xml"/>
  <Override PartName="/ppt/comments/modernComment_2B9_62F855A3.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797" r:id="rId5"/>
    <p:sldId id="690" r:id="rId6"/>
    <p:sldId id="665" r:id="rId7"/>
    <p:sldId id="680" r:id="rId8"/>
    <p:sldId id="758" r:id="rId9"/>
    <p:sldId id="313" r:id="rId10"/>
    <p:sldId id="751" r:id="rId11"/>
    <p:sldId id="792" r:id="rId12"/>
    <p:sldId id="798" r:id="rId13"/>
    <p:sldId id="744" r:id="rId14"/>
    <p:sldId id="693" r:id="rId15"/>
    <p:sldId id="694" r:id="rId16"/>
    <p:sldId id="696" r:id="rId17"/>
    <p:sldId id="695" r:id="rId18"/>
    <p:sldId id="697" r:id="rId19"/>
    <p:sldId id="794" r:id="rId20"/>
    <p:sldId id="285" r:id="rId21"/>
    <p:sldId id="745" r:id="rId22"/>
    <p:sldId id="746" r:id="rId23"/>
    <p:sldId id="747" r:id="rId24"/>
    <p:sldId id="748" r:id="rId25"/>
    <p:sldId id="728" r:id="rId26"/>
    <p:sldId id="269" r:id="rId27"/>
    <p:sldId id="295" r:id="rId28"/>
    <p:sldId id="301" r:id="rId29"/>
    <p:sldId id="730" r:id="rId30"/>
    <p:sldId id="737" r:id="rId31"/>
    <p:sldId id="302" r:id="rId32"/>
    <p:sldId id="795" r:id="rId33"/>
    <p:sldId id="289" r:id="rId34"/>
    <p:sldId id="742" r:id="rId35"/>
    <p:sldId id="759" r:id="rId36"/>
    <p:sldId id="760" r:id="rId37"/>
    <p:sldId id="796" r:id="rId38"/>
    <p:sldId id="750" r:id="rId39"/>
    <p:sldId id="757" r:id="rId40"/>
    <p:sldId id="752" r:id="rId41"/>
    <p:sldId id="753" r:id="rId42"/>
    <p:sldId id="756" r:id="rId43"/>
    <p:sldId id="799" r:id="rId4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521415D9-36F7-43E2-AB2F-B90AF26B5E84}">
      <p14:sectionLst xmlns:p14="http://schemas.microsoft.com/office/powerpoint/2010/main">
        <p14:section name="Default Section" id="{5E87A372-6349-4131-98E9-6FB25B7D1ED6}">
          <p14:sldIdLst>
            <p14:sldId id="797"/>
          </p14:sldIdLst>
        </p14:section>
        <p14:section name="Overview Introduction" id="{BEB8BABB-204B-40DF-93E2-19328C8C31B9}">
          <p14:sldIdLst>
            <p14:sldId id="690"/>
            <p14:sldId id="665"/>
            <p14:sldId id="680"/>
            <p14:sldId id="758"/>
            <p14:sldId id="313"/>
            <p14:sldId id="751"/>
            <p14:sldId id="792"/>
          </p14:sldIdLst>
        </p14:section>
        <p14:section name="Forms in FHIR" id="{7131B0A5-5D33-4B72-A3EF-741643669E91}">
          <p14:sldIdLst>
            <p14:sldId id="798"/>
            <p14:sldId id="744"/>
            <p14:sldId id="693"/>
            <p14:sldId id="694"/>
            <p14:sldId id="696"/>
            <p14:sldId id="695"/>
            <p14:sldId id="697"/>
          </p14:sldIdLst>
        </p14:section>
        <p14:section name="FHIR Form Resources" id="{DEBF3A77-34CF-43BE-A4BC-A885E82A274F}">
          <p14:sldIdLst>
            <p14:sldId id="794"/>
            <p14:sldId id="285"/>
            <p14:sldId id="745"/>
            <p14:sldId id="746"/>
            <p14:sldId id="747"/>
            <p14:sldId id="748"/>
            <p14:sldId id="728"/>
            <p14:sldId id="269"/>
            <p14:sldId id="295"/>
            <p14:sldId id="301"/>
            <p14:sldId id="730"/>
            <p14:sldId id="737"/>
            <p14:sldId id="302"/>
          </p14:sldIdLst>
        </p14:section>
        <p14:section name="Structured Data Capture" id="{B9A4F0AD-0D78-41CE-AC2C-2BEAD3552AD0}">
          <p14:sldIdLst>
            <p14:sldId id="795"/>
            <p14:sldId id="289"/>
            <p14:sldId id="742"/>
            <p14:sldId id="759"/>
            <p14:sldId id="760"/>
          </p14:sldIdLst>
        </p14:section>
        <p14:section name="Authoring Exercises" id="{40EF940B-17E1-471D-8F27-5A793A072C41}">
          <p14:sldIdLst>
            <p14:sldId id="796"/>
            <p14:sldId id="750"/>
            <p14:sldId id="757"/>
            <p14:sldId id="752"/>
            <p14:sldId id="753"/>
            <p14:sldId id="756"/>
            <p14:sldId id="79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F7EB04-2042-28C4-7D23-DF347712863D}" name="Forouzi, Sam" initials="SF" userId="S::sam.forouzi@ontariohealth.ca::0b6d262b-2292-43d2-8971-5e6d1ff46381" providerId="AD"/>
  <p188:author id="{A35F686D-0653-5C3C-ECC2-1EA5E9BC1567}" name="McKenzie, Lloyd" initials="ML" userId="S::lloyd.mckenzie@ontariohealth.ca::4544ac19-90a7-4bc9-9dda-63119ceabc25" providerId="AD"/>
  <p188:author id="{79546CBB-4E20-B293-08EF-BB0AB8FFD517}" name="Jiang, Cindy" initials="JC" userId="S::cindy.jiang@ontariohealth.ca::69d1e1d9-d579-464b-a84a-3870a6d2e06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47679"/>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CBA74-705B-4BB9-989B-CF145F7CC4B3}" v="4" dt="2025-02-07T15:42:26.282"/>
    <p1510:client id="{58E30774-C0F7-F0FC-BF87-E9978591B484}" v="2" dt="2025-02-06T20:21:08.940"/>
    <p1510:client id="{7C65E6DD-0C06-307D-4ECA-8112E37E1955}" v="4" dt="2025-02-06T15:19:44.788"/>
    <p1510:client id="{9865CB76-1F4E-6F39-73F7-A650E97FC572}" v="10" dt="2025-02-06T19:24:00.893"/>
    <p1510:client id="{E447C4C3-C18E-09C8-7EA2-E288404B9767}" v="248" dt="2025-02-07T18:24:36.9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20" autoAdjust="0"/>
  </p:normalViewPr>
  <p:slideViewPr>
    <p:cSldViewPr snapToGrid="0">
      <p:cViewPr varScale="1">
        <p:scale>
          <a:sx n="67" d="100"/>
          <a:sy n="67" d="100"/>
        </p:scale>
        <p:origin x="6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modernComment_2A8_72751408.xml><?xml version="1.0" encoding="utf-8"?>
<p188:cmLst xmlns:a="http://schemas.openxmlformats.org/drawingml/2006/main" xmlns:r="http://schemas.openxmlformats.org/officeDocument/2006/relationships" xmlns:p188="http://schemas.microsoft.com/office/powerpoint/2018/8/main">
  <p188:cm id="{938D0DC8-926E-4D84-B93C-BED14C2293A3}" authorId="{E7F7EB04-2042-28C4-7D23-DF347712863D}" status="resolved" created="2025-01-31T15:36:03.987" complete="100000">
    <ac:txMkLst xmlns:ac="http://schemas.microsoft.com/office/drawing/2013/main/command">
      <pc:docMk xmlns:pc="http://schemas.microsoft.com/office/powerpoint/2013/main/command"/>
      <pc:sldMk xmlns:pc="http://schemas.microsoft.com/office/powerpoint/2013/main/command" cId="1920275464" sldId="680"/>
      <ac:spMk id="8" creationId="{12969102-4DC6-4A57-9E3A-CBA4366DFA70}"/>
      <ac:txMk cp="34" len="19">
        <ac:context len="86" hash="3091859703"/>
      </ac:txMk>
    </ac:txMkLst>
    <p188:pos x="7443788" y="171453"/>
    <p188:replyLst>
      <p188:reply id="{6477C16B-C1DD-4322-8FBF-1063237D8C98}" authorId="{A35F686D-0653-5C3C-ECC2-1EA5E9BC1567}" created="2025-02-07T15:44:14.416">
        <p188:txBody>
          <a:bodyPr/>
          <a:lstStyle/>
          <a:p>
            <a:r>
              <a:rPr lang="en-US"/>
              <a:t>No.  He has released his content under Creative Commons attribution.  So this slide meets the requirements.</a:t>
            </a:r>
          </a:p>
        </p188:txBody>
      </p188:reply>
    </p188:replyLst>
    <p188:txBody>
      <a:bodyPr/>
      <a:lstStyle/>
      <a:p>
        <a:r>
          <a:rPr lang="en-CA"/>
          <a:t>Do we need permission from Brian?</a:t>
        </a:r>
      </a:p>
    </p188:txBody>
  </p188:cm>
</p188:cmLst>
</file>

<file path=ppt/comments/modernComment_2B7_FDA0E37E.xml><?xml version="1.0" encoding="utf-8"?>
<p188:cmLst xmlns:a="http://schemas.openxmlformats.org/drawingml/2006/main" xmlns:r="http://schemas.openxmlformats.org/officeDocument/2006/relationships" xmlns:p188="http://schemas.microsoft.com/office/powerpoint/2018/8/main">
  <p188:cm id="{3D7399D2-A986-43CF-978D-BE9B877B9720}" authorId="{E7F7EB04-2042-28C4-7D23-DF347712863D}" status="resolved" created="2025-01-30T18:54:30.888" complete="100000">
    <ac:txMkLst xmlns:ac="http://schemas.microsoft.com/office/drawing/2013/main/command">
      <pc:docMk xmlns:pc="http://schemas.microsoft.com/office/powerpoint/2013/main/command"/>
      <pc:sldMk xmlns:pc="http://schemas.microsoft.com/office/powerpoint/2013/main/command" cId="4255179646" sldId="695"/>
      <ac:spMk id="3" creationId="{D3EF8B08-29E7-4EC6-9471-34D3A4DC94D4}"/>
      <ac:txMk cp="302" len="21">
        <ac:context len="354" hash="3260231995"/>
      </ac:txMk>
    </ac:txMkLst>
    <p188:pos x="5514976" y="2500315"/>
    <p188:replyLst>
      <p188:reply id="{3A18779D-515C-4023-BB8A-16598146DE09}" authorId="{A35F686D-0653-5C3C-ECC2-1EA5E9BC1567}" created="2025-02-07T16:00:18.778">
        <p188:txBody>
          <a:bodyPr/>
          <a:lstStyle/>
          <a:p>
            <a:r>
              <a:rPr lang="en-US"/>
              <a:t>There are no mitigations in R5 that allow searching by answers.  (And no plans for R6 either that I can recall.)</a:t>
            </a:r>
          </a:p>
        </p188:txBody>
      </p188:reply>
    </p188:replyLst>
    <p188:txBody>
      <a:bodyPr/>
      <a:lstStyle/>
      <a:p>
        <a:r>
          <a:rPr lang="en-CA"/>
          <a:t>Should we identify what of these may be mitigated or resolved by future releases e.g. Search capability within R5</a:t>
        </a:r>
      </a:p>
    </p188:txBody>
  </p188:cm>
</p188:cmLst>
</file>

<file path=ppt/comments/modernComment_2B8_BC30CB8B.xml><?xml version="1.0" encoding="utf-8"?>
<p188:cmLst xmlns:a="http://schemas.openxmlformats.org/drawingml/2006/main" xmlns:r="http://schemas.openxmlformats.org/officeDocument/2006/relationships" xmlns:p188="http://schemas.microsoft.com/office/powerpoint/2018/8/main">
  <p188:cm id="{22CBFDD0-DCC0-4973-850E-1EDC6B92702A}" authorId="{E7F7EB04-2042-28C4-7D23-DF347712863D}" status="resolved" created="2025-01-30T18:41:47.384" complete="100000">
    <pc:sldMkLst xmlns:pc="http://schemas.microsoft.com/office/powerpoint/2013/main/command">
      <pc:docMk/>
      <pc:sldMk cId="3157314443" sldId="696"/>
    </pc:sldMkLst>
    <p188:replyLst>
      <p188:reply id="{69AD28F2-C55B-459C-A3B1-51ED28E7D4CA}" authorId="{A35F686D-0653-5C3C-ECC2-1EA5E9BC1567}" created="2025-02-07T15:57:29.228">
        <p188:txBody>
          <a:bodyPr/>
          <a:lstStyle/>
          <a:p>
            <a:r>
              <a:rPr lang="en-US"/>
              <a:t>That will be later on.  The point of this slide is just to highlight that slides aren't only for capture.  We'll be talking about the SDC features later in the deck</a:t>
            </a:r>
          </a:p>
        </p188:txBody>
      </p188:reply>
    </p188:replyLst>
    <p188:txBody>
      <a:bodyPr/>
      <a:lstStyle/>
      <a:p>
        <a:r>
          <a:rPr lang="en-CA"/>
          <a:t>Should there be a few points about key features of Forms for display, such as 
- SDC using extensions to control form layout
- Enable dynamic behavior using conditions
- Allow for multi answers
- Create logical sections / groups
- Pre-populate from other FHIR resources
-Dynamically populate computed fields
</a:t>
        </a:r>
      </a:p>
    </p188:txBody>
  </p188:cm>
</p188:cmLst>
</file>

<file path=ppt/comments/modernComment_2B9_62F855A3.xml><?xml version="1.0" encoding="utf-8"?>
<p188:cmLst xmlns:a="http://schemas.openxmlformats.org/drawingml/2006/main" xmlns:r="http://schemas.openxmlformats.org/officeDocument/2006/relationships" xmlns:p188="http://schemas.microsoft.com/office/powerpoint/2018/8/main">
  <p188:cm id="{997E4816-4406-4F00-8BDA-96957B37B40E}" authorId="{E7F7EB04-2042-28C4-7D23-DF347712863D}" status="resolved" created="2025-01-30T18:56:32.558" complete="100000">
    <ac:txMkLst xmlns:ac="http://schemas.microsoft.com/office/drawing/2013/main/command">
      <pc:docMk xmlns:pc="http://schemas.microsoft.com/office/powerpoint/2013/main/command"/>
      <pc:sldMk xmlns:pc="http://schemas.microsoft.com/office/powerpoint/2013/main/command" cId="1660442019" sldId="697"/>
      <ac:spMk id="3" creationId="{7B978CDD-8F6F-49B5-AB6A-B7EC54831669}"/>
      <ac:txMk cp="191" len="5">
        <ac:context len="332" hash="2785154014"/>
      </ac:txMk>
    </ac:txMkLst>
    <p188:pos x="3814763" y="1735934"/>
    <p188:txBody>
      <a:bodyPr/>
      <a:lstStyle/>
      <a:p>
        <a:r>
          <a:rPr lang="en-CA"/>
          <a:t>Track or Tracker?</a:t>
        </a:r>
      </a:p>
    </p188:txBody>
  </p188:cm>
</p188:cmLst>
</file>

<file path=ppt/comments/modernComment_2EF_7CCCF805.xml><?xml version="1.0" encoding="utf-8"?>
<p188:cmLst xmlns:a="http://schemas.openxmlformats.org/drawingml/2006/main" xmlns:r="http://schemas.openxmlformats.org/officeDocument/2006/relationships" xmlns:p188="http://schemas.microsoft.com/office/powerpoint/2018/8/main">
  <p188:cm id="{BDF07CE3-1813-43F5-A07D-EC3104005D3E}" authorId="{E7F7EB04-2042-28C4-7D23-DF347712863D}" status="resolved" created="2025-01-31T15:37:42.260" complete="100000">
    <ac:txMkLst xmlns:ac="http://schemas.microsoft.com/office/drawing/2013/main/command">
      <pc:docMk xmlns:pc="http://schemas.microsoft.com/office/powerpoint/2013/main/command"/>
      <pc:sldMk xmlns:pc="http://schemas.microsoft.com/office/powerpoint/2013/main/command" cId="2093807621" sldId="751"/>
      <ac:spMk id="2" creationId="{2FB21092-A7C1-4AE4-8FF2-1BC7942B1EC5}"/>
      <ac:txMk cp="0" len="4">
        <ac:context len="18" hash="639300285"/>
      </ac:txMk>
    </ac:txMkLst>
    <p188:pos x="1086566" y="329802"/>
    <p188:txBody>
      <a:bodyPr/>
      <a:lstStyle/>
      <a:p>
        <a:r>
          <a:rPr lang="en-CA"/>
          <a:t>Should we include a brief description of what each link is to be used for?</a:t>
        </a:r>
      </a:p>
    </p188:txBody>
  </p188:cm>
</p188:cmLst>
</file>

<file path=ppt/comments/modernComment_2F6_3FAB9799.xml><?xml version="1.0" encoding="utf-8"?>
<p188:cmLst xmlns:a="http://schemas.openxmlformats.org/drawingml/2006/main" xmlns:r="http://schemas.openxmlformats.org/officeDocument/2006/relationships" xmlns:p188="http://schemas.microsoft.com/office/powerpoint/2018/8/main">
  <p188:cm id="{92F73F3C-903E-44D7-96F5-20C90B3DEBF7}" authorId="{79546CBB-4E20-B293-08EF-BB0AB8FFD517}" status="resolved" created="2025-02-06T20:21:08.940" complete="100000">
    <ac:txMkLst xmlns:ac="http://schemas.microsoft.com/office/drawing/2013/main/command">
      <pc:docMk xmlns:pc="http://schemas.microsoft.com/office/powerpoint/2013/main/command"/>
      <pc:sldMk xmlns:pc="http://schemas.microsoft.com/office/powerpoint/2013/main/command" cId="1068210073" sldId="758"/>
      <ac:spMk id="3" creationId="{265F06E4-AA8E-0233-8B95-FA7FA4341F19}"/>
      <ac:txMk cp="159">
        <ac:context len="160" hash="603702781"/>
      </ac:txMk>
    </ac:txMkLst>
    <p188:pos x="2066192" y="2989384"/>
    <p188:txBody>
      <a:bodyPr/>
      <a:lstStyle/>
      <a:p>
        <a:r>
          <a:rPr lang="en-US"/>
          <a:t>OH will not include the recording of the Open Forum in the official learning module. We should delete it from all presentation decks.</a:t>
        </a:r>
      </a:p>
    </p188:txBody>
    <p188:extLst>
      <p:ext xmlns:p="http://schemas.openxmlformats.org/presentationml/2006/main" uri="{57CB4572-C831-44C2-8A1C-0ADB6CCDFE69}">
        <p223:reactions xmlns:p223="http://schemas.microsoft.com/office/powerpoint/2022/03/main">
          <p223:rxn type="👍">
            <p223:instance time="2025-02-07T15:47:16.748" authorId="{A35F686D-0653-5C3C-ECC2-1EA5E9BC1567}"/>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Overview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a:t>Forms in FHIR</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FHIR Form Resources</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Structured Data Capture</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a:t>Authoring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4"/>
      <dgm:spPr/>
    </dgm:pt>
    <dgm:pt modelId="{BCD87F99-4E28-41E7-A30A-39AF0D0AA6C7}" type="pres">
      <dgm:prSet presAssocID="{1B5EB6CD-5828-4438-85A5-8EB0B4BE5381}" presName="childText" presStyleLbl="bgAcc1" presStyleIdx="0" presStyleCnt="4" custScaleX="319340">
        <dgm:presLayoutVars>
          <dgm:bulletEnabled val="1"/>
        </dgm:presLayoutVars>
      </dgm:prSet>
      <dgm:spPr/>
    </dgm:pt>
    <dgm:pt modelId="{B9A7FB86-C3B8-4B16-AD79-53B68F7BF5C2}" type="pres">
      <dgm:prSet presAssocID="{97B992EC-6A92-4F09-98B0-7E12B910F9C0}" presName="Name13" presStyleLbl="parChTrans1D2" presStyleIdx="1" presStyleCnt="4"/>
      <dgm:spPr/>
    </dgm:pt>
    <dgm:pt modelId="{548CF520-481D-4C87-8CD0-3DD8C9DE5282}" type="pres">
      <dgm:prSet presAssocID="{795F821A-69E9-4A29-B80B-67A34BAAB294}" presName="childText" presStyleLbl="bgAcc1" presStyleIdx="1" presStyleCnt="4" custScaleX="319340">
        <dgm:presLayoutVars>
          <dgm:bulletEnabled val="1"/>
        </dgm:presLayoutVars>
      </dgm:prSet>
      <dgm:spPr/>
    </dgm:pt>
    <dgm:pt modelId="{32D735CB-9379-4F55-854B-5BD021FCAE37}" type="pres">
      <dgm:prSet presAssocID="{F57356D0-859D-47F1-9CEB-5F9080388493}" presName="Name13" presStyleLbl="parChTrans1D2" presStyleIdx="2" presStyleCnt="4"/>
      <dgm:spPr/>
    </dgm:pt>
    <dgm:pt modelId="{5796CA96-1690-4C5C-BD1C-1ED1B547D946}" type="pres">
      <dgm:prSet presAssocID="{AF7AB376-30B7-413E-9774-6A2228D606B7}" presName="childText" presStyleLbl="bgAcc1" presStyleIdx="2" presStyleCnt="4" custScaleX="319340">
        <dgm:presLayoutVars>
          <dgm:bulletEnabled val="1"/>
        </dgm:presLayoutVars>
      </dgm:prSet>
      <dgm:spPr/>
    </dgm:pt>
    <dgm:pt modelId="{8E1030CD-02DB-4F6F-A18F-7AF9D8830B11}" type="pres">
      <dgm:prSet presAssocID="{C44167C4-5B1C-43BE-B781-24EF42BC167D}" presName="Name13" presStyleLbl="parChTrans1D2" presStyleIdx="3" presStyleCnt="4"/>
      <dgm:spPr/>
    </dgm:pt>
    <dgm:pt modelId="{30E969A7-3C44-469D-AE9B-C9DFCD9F079E}" type="pres">
      <dgm:prSet presAssocID="{F7804CF8-A785-466F-9482-3D191ABFD207}" presName="childText" presStyleLbl="bgAcc1" presStyleIdx="3" presStyleCnt="4"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Overview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w="57150">
          <a:solidFill>
            <a:schemeClr val="accent2">
              <a:lumMod val="60000"/>
              <a:lumOff val="40000"/>
            </a:schemeClr>
          </a:solidFill>
        </a:ln>
      </dgm:spPr>
      <dgm:t>
        <a:bodyPr/>
        <a:lstStyle/>
        <a:p>
          <a:r>
            <a:rPr lang="en-US" b="1" dirty="0"/>
            <a:t>Forms in FHIR</a:t>
          </a:r>
          <a:endParaRPr lang="en-CA" b="1"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FHIR Form Resources</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Structured Data Capture</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a:t>Authoring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4"/>
      <dgm:spPr/>
    </dgm:pt>
    <dgm:pt modelId="{BCD87F99-4E28-41E7-A30A-39AF0D0AA6C7}" type="pres">
      <dgm:prSet presAssocID="{1B5EB6CD-5828-4438-85A5-8EB0B4BE5381}" presName="childText" presStyleLbl="bgAcc1" presStyleIdx="0" presStyleCnt="4" custScaleX="319340">
        <dgm:presLayoutVars>
          <dgm:bulletEnabled val="1"/>
        </dgm:presLayoutVars>
      </dgm:prSet>
      <dgm:spPr/>
    </dgm:pt>
    <dgm:pt modelId="{B9A7FB86-C3B8-4B16-AD79-53B68F7BF5C2}" type="pres">
      <dgm:prSet presAssocID="{97B992EC-6A92-4F09-98B0-7E12B910F9C0}" presName="Name13" presStyleLbl="parChTrans1D2" presStyleIdx="1" presStyleCnt="4"/>
      <dgm:spPr/>
    </dgm:pt>
    <dgm:pt modelId="{548CF520-481D-4C87-8CD0-3DD8C9DE5282}" type="pres">
      <dgm:prSet presAssocID="{795F821A-69E9-4A29-B80B-67A34BAAB294}" presName="childText" presStyleLbl="bgAcc1" presStyleIdx="1" presStyleCnt="4" custScaleX="319340">
        <dgm:presLayoutVars>
          <dgm:bulletEnabled val="1"/>
        </dgm:presLayoutVars>
      </dgm:prSet>
      <dgm:spPr/>
    </dgm:pt>
    <dgm:pt modelId="{32D735CB-9379-4F55-854B-5BD021FCAE37}" type="pres">
      <dgm:prSet presAssocID="{F57356D0-859D-47F1-9CEB-5F9080388493}" presName="Name13" presStyleLbl="parChTrans1D2" presStyleIdx="2" presStyleCnt="4"/>
      <dgm:spPr/>
    </dgm:pt>
    <dgm:pt modelId="{5796CA96-1690-4C5C-BD1C-1ED1B547D946}" type="pres">
      <dgm:prSet presAssocID="{AF7AB376-30B7-413E-9774-6A2228D606B7}" presName="childText" presStyleLbl="bgAcc1" presStyleIdx="2" presStyleCnt="4" custScaleX="319340">
        <dgm:presLayoutVars>
          <dgm:bulletEnabled val="1"/>
        </dgm:presLayoutVars>
      </dgm:prSet>
      <dgm:spPr/>
    </dgm:pt>
    <dgm:pt modelId="{8E1030CD-02DB-4F6F-A18F-7AF9D8830B11}" type="pres">
      <dgm:prSet presAssocID="{C44167C4-5B1C-43BE-B781-24EF42BC167D}" presName="Name13" presStyleLbl="parChTrans1D2" presStyleIdx="3" presStyleCnt="4"/>
      <dgm:spPr/>
    </dgm:pt>
    <dgm:pt modelId="{30E969A7-3C44-469D-AE9B-C9DFCD9F079E}" type="pres">
      <dgm:prSet presAssocID="{F7804CF8-A785-466F-9482-3D191ABFD207}" presName="childText" presStyleLbl="bgAcc1" presStyleIdx="3" presStyleCnt="4"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Overview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a:t>Forms in FHIR</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w="57150">
          <a:solidFill>
            <a:schemeClr val="accent5">
              <a:lumMod val="60000"/>
              <a:lumOff val="40000"/>
            </a:schemeClr>
          </a:solidFill>
        </a:ln>
      </dgm:spPr>
      <dgm:t>
        <a:bodyPr/>
        <a:lstStyle/>
        <a:p>
          <a:r>
            <a:rPr lang="en-US" b="1" dirty="0"/>
            <a:t>FHIR Form Resources</a:t>
          </a:r>
          <a:endParaRPr lang="en-CA" b="1"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Structured Data Capture</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a:t>Authoring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4"/>
      <dgm:spPr/>
    </dgm:pt>
    <dgm:pt modelId="{BCD87F99-4E28-41E7-A30A-39AF0D0AA6C7}" type="pres">
      <dgm:prSet presAssocID="{1B5EB6CD-5828-4438-85A5-8EB0B4BE5381}" presName="childText" presStyleLbl="bgAcc1" presStyleIdx="0" presStyleCnt="4" custScaleX="319340">
        <dgm:presLayoutVars>
          <dgm:bulletEnabled val="1"/>
        </dgm:presLayoutVars>
      </dgm:prSet>
      <dgm:spPr/>
    </dgm:pt>
    <dgm:pt modelId="{B9A7FB86-C3B8-4B16-AD79-53B68F7BF5C2}" type="pres">
      <dgm:prSet presAssocID="{97B992EC-6A92-4F09-98B0-7E12B910F9C0}" presName="Name13" presStyleLbl="parChTrans1D2" presStyleIdx="1" presStyleCnt="4"/>
      <dgm:spPr/>
    </dgm:pt>
    <dgm:pt modelId="{548CF520-481D-4C87-8CD0-3DD8C9DE5282}" type="pres">
      <dgm:prSet presAssocID="{795F821A-69E9-4A29-B80B-67A34BAAB294}" presName="childText" presStyleLbl="bgAcc1" presStyleIdx="1" presStyleCnt="4" custScaleX="319340">
        <dgm:presLayoutVars>
          <dgm:bulletEnabled val="1"/>
        </dgm:presLayoutVars>
      </dgm:prSet>
      <dgm:spPr/>
    </dgm:pt>
    <dgm:pt modelId="{32D735CB-9379-4F55-854B-5BD021FCAE37}" type="pres">
      <dgm:prSet presAssocID="{F57356D0-859D-47F1-9CEB-5F9080388493}" presName="Name13" presStyleLbl="parChTrans1D2" presStyleIdx="2" presStyleCnt="4"/>
      <dgm:spPr/>
    </dgm:pt>
    <dgm:pt modelId="{5796CA96-1690-4C5C-BD1C-1ED1B547D946}" type="pres">
      <dgm:prSet presAssocID="{AF7AB376-30B7-413E-9774-6A2228D606B7}" presName="childText" presStyleLbl="bgAcc1" presStyleIdx="2" presStyleCnt="4" custScaleX="319340">
        <dgm:presLayoutVars>
          <dgm:bulletEnabled val="1"/>
        </dgm:presLayoutVars>
      </dgm:prSet>
      <dgm:spPr/>
    </dgm:pt>
    <dgm:pt modelId="{8E1030CD-02DB-4F6F-A18F-7AF9D8830B11}" type="pres">
      <dgm:prSet presAssocID="{C44167C4-5B1C-43BE-B781-24EF42BC167D}" presName="Name13" presStyleLbl="parChTrans1D2" presStyleIdx="3" presStyleCnt="4"/>
      <dgm:spPr/>
    </dgm:pt>
    <dgm:pt modelId="{30E969A7-3C44-469D-AE9B-C9DFCD9F079E}" type="pres">
      <dgm:prSet presAssocID="{F7804CF8-A785-466F-9482-3D191ABFD207}" presName="childText" presStyleLbl="bgAcc1" presStyleIdx="3" presStyleCnt="4"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Overview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a:t>Forms in FHIR</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FHIR Form Resources</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w="57150">
          <a:solidFill>
            <a:schemeClr val="accent6">
              <a:lumMod val="60000"/>
              <a:lumOff val="40000"/>
            </a:schemeClr>
          </a:solidFill>
        </a:ln>
      </dgm:spPr>
      <dgm:t>
        <a:bodyPr/>
        <a:lstStyle/>
        <a:p>
          <a:r>
            <a:rPr lang="en-US" b="1" dirty="0"/>
            <a:t>Structured Data Capture</a:t>
          </a:r>
          <a:endParaRPr lang="en-CA" b="1"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a:t>Authoring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4"/>
      <dgm:spPr/>
    </dgm:pt>
    <dgm:pt modelId="{BCD87F99-4E28-41E7-A30A-39AF0D0AA6C7}" type="pres">
      <dgm:prSet presAssocID="{1B5EB6CD-5828-4438-85A5-8EB0B4BE5381}" presName="childText" presStyleLbl="bgAcc1" presStyleIdx="0" presStyleCnt="4" custScaleX="319340">
        <dgm:presLayoutVars>
          <dgm:bulletEnabled val="1"/>
        </dgm:presLayoutVars>
      </dgm:prSet>
      <dgm:spPr/>
    </dgm:pt>
    <dgm:pt modelId="{B9A7FB86-C3B8-4B16-AD79-53B68F7BF5C2}" type="pres">
      <dgm:prSet presAssocID="{97B992EC-6A92-4F09-98B0-7E12B910F9C0}" presName="Name13" presStyleLbl="parChTrans1D2" presStyleIdx="1" presStyleCnt="4"/>
      <dgm:spPr/>
    </dgm:pt>
    <dgm:pt modelId="{548CF520-481D-4C87-8CD0-3DD8C9DE5282}" type="pres">
      <dgm:prSet presAssocID="{795F821A-69E9-4A29-B80B-67A34BAAB294}" presName="childText" presStyleLbl="bgAcc1" presStyleIdx="1" presStyleCnt="4" custScaleX="319340">
        <dgm:presLayoutVars>
          <dgm:bulletEnabled val="1"/>
        </dgm:presLayoutVars>
      </dgm:prSet>
      <dgm:spPr/>
    </dgm:pt>
    <dgm:pt modelId="{32D735CB-9379-4F55-854B-5BD021FCAE37}" type="pres">
      <dgm:prSet presAssocID="{F57356D0-859D-47F1-9CEB-5F9080388493}" presName="Name13" presStyleLbl="parChTrans1D2" presStyleIdx="2" presStyleCnt="4"/>
      <dgm:spPr/>
    </dgm:pt>
    <dgm:pt modelId="{5796CA96-1690-4C5C-BD1C-1ED1B547D946}" type="pres">
      <dgm:prSet presAssocID="{AF7AB376-30B7-413E-9774-6A2228D606B7}" presName="childText" presStyleLbl="bgAcc1" presStyleIdx="2" presStyleCnt="4" custScaleX="319340">
        <dgm:presLayoutVars>
          <dgm:bulletEnabled val="1"/>
        </dgm:presLayoutVars>
      </dgm:prSet>
      <dgm:spPr/>
    </dgm:pt>
    <dgm:pt modelId="{8E1030CD-02DB-4F6F-A18F-7AF9D8830B11}" type="pres">
      <dgm:prSet presAssocID="{C44167C4-5B1C-43BE-B781-24EF42BC167D}" presName="Name13" presStyleLbl="parChTrans1D2" presStyleIdx="3" presStyleCnt="4"/>
      <dgm:spPr/>
    </dgm:pt>
    <dgm:pt modelId="{30E969A7-3C44-469D-AE9B-C9DFCD9F079E}" type="pres">
      <dgm:prSet presAssocID="{F7804CF8-A785-466F-9482-3D191ABFD207}" presName="childText" presStyleLbl="bgAcc1" presStyleIdx="3" presStyleCnt="4"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Overview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a:t>Forms in FHIR</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FHIR Form Resources</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Structured Data Capture</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a:ln w="57150"/>
      </dgm:spPr>
      <dgm:t>
        <a:bodyPr/>
        <a:lstStyle/>
        <a:p>
          <a:r>
            <a:rPr lang="en-US" b="1" dirty="0"/>
            <a:t>Authoring Exercises</a:t>
          </a:r>
          <a:endParaRPr lang="en-CA" b="1"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4"/>
      <dgm:spPr/>
    </dgm:pt>
    <dgm:pt modelId="{BCD87F99-4E28-41E7-A30A-39AF0D0AA6C7}" type="pres">
      <dgm:prSet presAssocID="{1B5EB6CD-5828-4438-85A5-8EB0B4BE5381}" presName="childText" presStyleLbl="bgAcc1" presStyleIdx="0" presStyleCnt="4" custScaleX="319340">
        <dgm:presLayoutVars>
          <dgm:bulletEnabled val="1"/>
        </dgm:presLayoutVars>
      </dgm:prSet>
      <dgm:spPr/>
    </dgm:pt>
    <dgm:pt modelId="{B9A7FB86-C3B8-4B16-AD79-53B68F7BF5C2}" type="pres">
      <dgm:prSet presAssocID="{97B992EC-6A92-4F09-98B0-7E12B910F9C0}" presName="Name13" presStyleLbl="parChTrans1D2" presStyleIdx="1" presStyleCnt="4"/>
      <dgm:spPr/>
    </dgm:pt>
    <dgm:pt modelId="{548CF520-481D-4C87-8CD0-3DD8C9DE5282}" type="pres">
      <dgm:prSet presAssocID="{795F821A-69E9-4A29-B80B-67A34BAAB294}" presName="childText" presStyleLbl="bgAcc1" presStyleIdx="1" presStyleCnt="4" custScaleX="319340">
        <dgm:presLayoutVars>
          <dgm:bulletEnabled val="1"/>
        </dgm:presLayoutVars>
      </dgm:prSet>
      <dgm:spPr/>
    </dgm:pt>
    <dgm:pt modelId="{32D735CB-9379-4F55-854B-5BD021FCAE37}" type="pres">
      <dgm:prSet presAssocID="{F57356D0-859D-47F1-9CEB-5F9080388493}" presName="Name13" presStyleLbl="parChTrans1D2" presStyleIdx="2" presStyleCnt="4"/>
      <dgm:spPr/>
    </dgm:pt>
    <dgm:pt modelId="{5796CA96-1690-4C5C-BD1C-1ED1B547D946}" type="pres">
      <dgm:prSet presAssocID="{AF7AB376-30B7-413E-9774-6A2228D606B7}" presName="childText" presStyleLbl="bgAcc1" presStyleIdx="2" presStyleCnt="4" custScaleX="319340">
        <dgm:presLayoutVars>
          <dgm:bulletEnabled val="1"/>
        </dgm:presLayoutVars>
      </dgm:prSet>
      <dgm:spPr/>
    </dgm:pt>
    <dgm:pt modelId="{8E1030CD-02DB-4F6F-A18F-7AF9D8830B11}" type="pres">
      <dgm:prSet presAssocID="{C44167C4-5B1C-43BE-B781-24EF42BC167D}" presName="Name13" presStyleLbl="parChTrans1D2" presStyleIdx="3" presStyleCnt="4"/>
      <dgm:spPr/>
    </dgm:pt>
    <dgm:pt modelId="{30E969A7-3C44-469D-AE9B-C9DFCD9F079E}" type="pres">
      <dgm:prSet presAssocID="{F7804CF8-A785-466F-9482-3D191ABFD207}" presName="childText" presStyleLbl="bgAcc1" presStyleIdx="3" presStyleCnt="4"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983718" y="496"/>
          <a:ext cx="3343069" cy="677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SDC Overview Outline</a:t>
          </a:r>
          <a:endParaRPr lang="en-CA" sz="2500" kern="1200"/>
        </a:p>
      </dsp:txBody>
      <dsp:txXfrm>
        <a:off x="1003552" y="20330"/>
        <a:ext cx="3303401" cy="637499"/>
      </dsp:txXfrm>
    </dsp:sp>
    <dsp:sp modelId="{680758B4-19DE-4819-8118-7E49A782BEB5}">
      <dsp:nvSpPr>
        <dsp:cNvPr id="0" name=""/>
        <dsp:cNvSpPr/>
      </dsp:nvSpPr>
      <dsp:spPr>
        <a:xfrm>
          <a:off x="1318025" y="677664"/>
          <a:ext cx="334306" cy="507875"/>
        </a:xfrm>
        <a:custGeom>
          <a:avLst/>
          <a:gdLst/>
          <a:ahLst/>
          <a:cxnLst/>
          <a:rect l="0" t="0" r="0" b="0"/>
          <a:pathLst>
            <a:path>
              <a:moveTo>
                <a:pt x="0" y="0"/>
              </a:moveTo>
              <a:lnTo>
                <a:pt x="0" y="507875"/>
              </a:lnTo>
              <a:lnTo>
                <a:pt x="334306" y="5078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652332" y="84695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Forms in FHIR</a:t>
          </a:r>
          <a:endParaRPr lang="en-CA" sz="2400" kern="1200"/>
        </a:p>
      </dsp:txBody>
      <dsp:txXfrm>
        <a:off x="1672166" y="866790"/>
        <a:ext cx="3420281" cy="637499"/>
      </dsp:txXfrm>
    </dsp:sp>
    <dsp:sp modelId="{B9A7FB86-C3B8-4B16-AD79-53B68F7BF5C2}">
      <dsp:nvSpPr>
        <dsp:cNvPr id="0" name=""/>
        <dsp:cNvSpPr/>
      </dsp:nvSpPr>
      <dsp:spPr>
        <a:xfrm>
          <a:off x="1318025" y="677664"/>
          <a:ext cx="334306" cy="1354335"/>
        </a:xfrm>
        <a:custGeom>
          <a:avLst/>
          <a:gdLst/>
          <a:ahLst/>
          <a:cxnLst/>
          <a:rect l="0" t="0" r="0" b="0"/>
          <a:pathLst>
            <a:path>
              <a:moveTo>
                <a:pt x="0" y="0"/>
              </a:moveTo>
              <a:lnTo>
                <a:pt x="0" y="1354335"/>
              </a:lnTo>
              <a:lnTo>
                <a:pt x="334306" y="13543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652332" y="169341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FHIR Form Resources</a:t>
          </a:r>
          <a:endParaRPr lang="en-CA" sz="2400" kern="1200"/>
        </a:p>
      </dsp:txBody>
      <dsp:txXfrm>
        <a:off x="1672166" y="1713250"/>
        <a:ext cx="3420281" cy="637499"/>
      </dsp:txXfrm>
    </dsp:sp>
    <dsp:sp modelId="{32D735CB-9379-4F55-854B-5BD021FCAE37}">
      <dsp:nvSpPr>
        <dsp:cNvPr id="0" name=""/>
        <dsp:cNvSpPr/>
      </dsp:nvSpPr>
      <dsp:spPr>
        <a:xfrm>
          <a:off x="1318025" y="677664"/>
          <a:ext cx="334306" cy="2200795"/>
        </a:xfrm>
        <a:custGeom>
          <a:avLst/>
          <a:gdLst/>
          <a:ahLst/>
          <a:cxnLst/>
          <a:rect l="0" t="0" r="0" b="0"/>
          <a:pathLst>
            <a:path>
              <a:moveTo>
                <a:pt x="0" y="0"/>
              </a:moveTo>
              <a:lnTo>
                <a:pt x="0" y="2200795"/>
              </a:lnTo>
              <a:lnTo>
                <a:pt x="334306" y="2200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652332" y="253987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Structured Data Capture</a:t>
          </a:r>
          <a:endParaRPr lang="en-CA" sz="2400" kern="1200"/>
        </a:p>
      </dsp:txBody>
      <dsp:txXfrm>
        <a:off x="1672166" y="2559709"/>
        <a:ext cx="3420281" cy="637499"/>
      </dsp:txXfrm>
    </dsp:sp>
    <dsp:sp modelId="{8E1030CD-02DB-4F6F-A18F-7AF9D8830B11}">
      <dsp:nvSpPr>
        <dsp:cNvPr id="0" name=""/>
        <dsp:cNvSpPr/>
      </dsp:nvSpPr>
      <dsp:spPr>
        <a:xfrm>
          <a:off x="1318025" y="677664"/>
          <a:ext cx="334306" cy="3047255"/>
        </a:xfrm>
        <a:custGeom>
          <a:avLst/>
          <a:gdLst/>
          <a:ahLst/>
          <a:cxnLst/>
          <a:rect l="0" t="0" r="0" b="0"/>
          <a:pathLst>
            <a:path>
              <a:moveTo>
                <a:pt x="0" y="0"/>
              </a:moveTo>
              <a:lnTo>
                <a:pt x="0" y="3047255"/>
              </a:lnTo>
              <a:lnTo>
                <a:pt x="334306" y="3047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652332" y="338633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Authoring Exercises</a:t>
          </a:r>
          <a:endParaRPr lang="en-CA" sz="2400" kern="1200"/>
        </a:p>
      </dsp:txBody>
      <dsp:txXfrm>
        <a:off x="1672166" y="3406169"/>
        <a:ext cx="3420281" cy="637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983718" y="496"/>
          <a:ext cx="3343069" cy="677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SDC Overview Outline</a:t>
          </a:r>
          <a:endParaRPr lang="en-CA" sz="2500" kern="1200"/>
        </a:p>
      </dsp:txBody>
      <dsp:txXfrm>
        <a:off x="1003552" y="20330"/>
        <a:ext cx="3303401" cy="637499"/>
      </dsp:txXfrm>
    </dsp:sp>
    <dsp:sp modelId="{680758B4-19DE-4819-8118-7E49A782BEB5}">
      <dsp:nvSpPr>
        <dsp:cNvPr id="0" name=""/>
        <dsp:cNvSpPr/>
      </dsp:nvSpPr>
      <dsp:spPr>
        <a:xfrm>
          <a:off x="1318025" y="677664"/>
          <a:ext cx="334306" cy="507875"/>
        </a:xfrm>
        <a:custGeom>
          <a:avLst/>
          <a:gdLst/>
          <a:ahLst/>
          <a:cxnLst/>
          <a:rect l="0" t="0" r="0" b="0"/>
          <a:pathLst>
            <a:path>
              <a:moveTo>
                <a:pt x="0" y="0"/>
              </a:moveTo>
              <a:lnTo>
                <a:pt x="0" y="507875"/>
              </a:lnTo>
              <a:lnTo>
                <a:pt x="334306" y="5078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652332" y="846956"/>
          <a:ext cx="3459949" cy="677167"/>
        </a:xfrm>
        <a:prstGeom prst="roundRect">
          <a:avLst>
            <a:gd name="adj" fmla="val 10000"/>
          </a:avLst>
        </a:prstGeom>
        <a:solidFill>
          <a:schemeClr val="lt1">
            <a:alpha val="90000"/>
            <a:hueOff val="0"/>
            <a:satOff val="0"/>
            <a:lumOff val="0"/>
            <a:alphaOff val="0"/>
          </a:schemeClr>
        </a:solidFill>
        <a:ln w="5715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Forms in FHIR</a:t>
          </a:r>
          <a:endParaRPr lang="en-CA" sz="2400" b="1" kern="1200" dirty="0"/>
        </a:p>
      </dsp:txBody>
      <dsp:txXfrm>
        <a:off x="1672166" y="866790"/>
        <a:ext cx="3420281" cy="637499"/>
      </dsp:txXfrm>
    </dsp:sp>
    <dsp:sp modelId="{B9A7FB86-C3B8-4B16-AD79-53B68F7BF5C2}">
      <dsp:nvSpPr>
        <dsp:cNvPr id="0" name=""/>
        <dsp:cNvSpPr/>
      </dsp:nvSpPr>
      <dsp:spPr>
        <a:xfrm>
          <a:off x="1318025" y="677664"/>
          <a:ext cx="334306" cy="1354335"/>
        </a:xfrm>
        <a:custGeom>
          <a:avLst/>
          <a:gdLst/>
          <a:ahLst/>
          <a:cxnLst/>
          <a:rect l="0" t="0" r="0" b="0"/>
          <a:pathLst>
            <a:path>
              <a:moveTo>
                <a:pt x="0" y="0"/>
              </a:moveTo>
              <a:lnTo>
                <a:pt x="0" y="1354335"/>
              </a:lnTo>
              <a:lnTo>
                <a:pt x="334306" y="13543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652332" y="169341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FHIR Form Resources</a:t>
          </a:r>
          <a:endParaRPr lang="en-CA" sz="2400" kern="1200"/>
        </a:p>
      </dsp:txBody>
      <dsp:txXfrm>
        <a:off x="1672166" y="1713250"/>
        <a:ext cx="3420281" cy="637499"/>
      </dsp:txXfrm>
    </dsp:sp>
    <dsp:sp modelId="{32D735CB-9379-4F55-854B-5BD021FCAE37}">
      <dsp:nvSpPr>
        <dsp:cNvPr id="0" name=""/>
        <dsp:cNvSpPr/>
      </dsp:nvSpPr>
      <dsp:spPr>
        <a:xfrm>
          <a:off x="1318025" y="677664"/>
          <a:ext cx="334306" cy="2200795"/>
        </a:xfrm>
        <a:custGeom>
          <a:avLst/>
          <a:gdLst/>
          <a:ahLst/>
          <a:cxnLst/>
          <a:rect l="0" t="0" r="0" b="0"/>
          <a:pathLst>
            <a:path>
              <a:moveTo>
                <a:pt x="0" y="0"/>
              </a:moveTo>
              <a:lnTo>
                <a:pt x="0" y="2200795"/>
              </a:lnTo>
              <a:lnTo>
                <a:pt x="334306" y="2200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652332" y="253987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Structured Data Capture</a:t>
          </a:r>
          <a:endParaRPr lang="en-CA" sz="2400" kern="1200"/>
        </a:p>
      </dsp:txBody>
      <dsp:txXfrm>
        <a:off x="1672166" y="2559709"/>
        <a:ext cx="3420281" cy="637499"/>
      </dsp:txXfrm>
    </dsp:sp>
    <dsp:sp modelId="{8E1030CD-02DB-4F6F-A18F-7AF9D8830B11}">
      <dsp:nvSpPr>
        <dsp:cNvPr id="0" name=""/>
        <dsp:cNvSpPr/>
      </dsp:nvSpPr>
      <dsp:spPr>
        <a:xfrm>
          <a:off x="1318025" y="677664"/>
          <a:ext cx="334306" cy="3047255"/>
        </a:xfrm>
        <a:custGeom>
          <a:avLst/>
          <a:gdLst/>
          <a:ahLst/>
          <a:cxnLst/>
          <a:rect l="0" t="0" r="0" b="0"/>
          <a:pathLst>
            <a:path>
              <a:moveTo>
                <a:pt x="0" y="0"/>
              </a:moveTo>
              <a:lnTo>
                <a:pt x="0" y="3047255"/>
              </a:lnTo>
              <a:lnTo>
                <a:pt x="334306" y="3047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652332" y="338633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Authoring Exercises</a:t>
          </a:r>
          <a:endParaRPr lang="en-CA" sz="2400" kern="1200"/>
        </a:p>
      </dsp:txBody>
      <dsp:txXfrm>
        <a:off x="1672166" y="3406169"/>
        <a:ext cx="3420281" cy="637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983718" y="496"/>
          <a:ext cx="3343069" cy="677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SDC Overview Outline</a:t>
          </a:r>
          <a:endParaRPr lang="en-CA" sz="2500" kern="1200"/>
        </a:p>
      </dsp:txBody>
      <dsp:txXfrm>
        <a:off x="1003552" y="20330"/>
        <a:ext cx="3303401" cy="637499"/>
      </dsp:txXfrm>
    </dsp:sp>
    <dsp:sp modelId="{680758B4-19DE-4819-8118-7E49A782BEB5}">
      <dsp:nvSpPr>
        <dsp:cNvPr id="0" name=""/>
        <dsp:cNvSpPr/>
      </dsp:nvSpPr>
      <dsp:spPr>
        <a:xfrm>
          <a:off x="1318025" y="677664"/>
          <a:ext cx="334306" cy="507875"/>
        </a:xfrm>
        <a:custGeom>
          <a:avLst/>
          <a:gdLst/>
          <a:ahLst/>
          <a:cxnLst/>
          <a:rect l="0" t="0" r="0" b="0"/>
          <a:pathLst>
            <a:path>
              <a:moveTo>
                <a:pt x="0" y="0"/>
              </a:moveTo>
              <a:lnTo>
                <a:pt x="0" y="507875"/>
              </a:lnTo>
              <a:lnTo>
                <a:pt x="334306" y="5078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652332" y="84695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Forms in FHIR</a:t>
          </a:r>
          <a:endParaRPr lang="en-CA" sz="2400" kern="1200"/>
        </a:p>
      </dsp:txBody>
      <dsp:txXfrm>
        <a:off x="1672166" y="866790"/>
        <a:ext cx="3420281" cy="637499"/>
      </dsp:txXfrm>
    </dsp:sp>
    <dsp:sp modelId="{B9A7FB86-C3B8-4B16-AD79-53B68F7BF5C2}">
      <dsp:nvSpPr>
        <dsp:cNvPr id="0" name=""/>
        <dsp:cNvSpPr/>
      </dsp:nvSpPr>
      <dsp:spPr>
        <a:xfrm>
          <a:off x="1318025" y="677664"/>
          <a:ext cx="334306" cy="1354335"/>
        </a:xfrm>
        <a:custGeom>
          <a:avLst/>
          <a:gdLst/>
          <a:ahLst/>
          <a:cxnLst/>
          <a:rect l="0" t="0" r="0" b="0"/>
          <a:pathLst>
            <a:path>
              <a:moveTo>
                <a:pt x="0" y="0"/>
              </a:moveTo>
              <a:lnTo>
                <a:pt x="0" y="1354335"/>
              </a:lnTo>
              <a:lnTo>
                <a:pt x="334306" y="13543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652332" y="1693416"/>
          <a:ext cx="3459949" cy="677167"/>
        </a:xfrm>
        <a:prstGeom prst="roundRect">
          <a:avLst>
            <a:gd name="adj" fmla="val 10000"/>
          </a:avLst>
        </a:prstGeom>
        <a:solidFill>
          <a:schemeClr val="lt1">
            <a:alpha val="90000"/>
            <a:hueOff val="0"/>
            <a:satOff val="0"/>
            <a:lumOff val="0"/>
            <a:alphaOff val="0"/>
          </a:schemeClr>
        </a:solidFill>
        <a:ln w="5715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FHIR Form Resources</a:t>
          </a:r>
          <a:endParaRPr lang="en-CA" sz="2400" b="1" kern="1200" dirty="0"/>
        </a:p>
      </dsp:txBody>
      <dsp:txXfrm>
        <a:off x="1672166" y="1713250"/>
        <a:ext cx="3420281" cy="637499"/>
      </dsp:txXfrm>
    </dsp:sp>
    <dsp:sp modelId="{32D735CB-9379-4F55-854B-5BD021FCAE37}">
      <dsp:nvSpPr>
        <dsp:cNvPr id="0" name=""/>
        <dsp:cNvSpPr/>
      </dsp:nvSpPr>
      <dsp:spPr>
        <a:xfrm>
          <a:off x="1318025" y="677664"/>
          <a:ext cx="334306" cy="2200795"/>
        </a:xfrm>
        <a:custGeom>
          <a:avLst/>
          <a:gdLst/>
          <a:ahLst/>
          <a:cxnLst/>
          <a:rect l="0" t="0" r="0" b="0"/>
          <a:pathLst>
            <a:path>
              <a:moveTo>
                <a:pt x="0" y="0"/>
              </a:moveTo>
              <a:lnTo>
                <a:pt x="0" y="2200795"/>
              </a:lnTo>
              <a:lnTo>
                <a:pt x="334306" y="2200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652332" y="253987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Structured Data Capture</a:t>
          </a:r>
          <a:endParaRPr lang="en-CA" sz="2400" kern="1200"/>
        </a:p>
      </dsp:txBody>
      <dsp:txXfrm>
        <a:off x="1672166" y="2559709"/>
        <a:ext cx="3420281" cy="637499"/>
      </dsp:txXfrm>
    </dsp:sp>
    <dsp:sp modelId="{8E1030CD-02DB-4F6F-A18F-7AF9D8830B11}">
      <dsp:nvSpPr>
        <dsp:cNvPr id="0" name=""/>
        <dsp:cNvSpPr/>
      </dsp:nvSpPr>
      <dsp:spPr>
        <a:xfrm>
          <a:off x="1318025" y="677664"/>
          <a:ext cx="334306" cy="3047255"/>
        </a:xfrm>
        <a:custGeom>
          <a:avLst/>
          <a:gdLst/>
          <a:ahLst/>
          <a:cxnLst/>
          <a:rect l="0" t="0" r="0" b="0"/>
          <a:pathLst>
            <a:path>
              <a:moveTo>
                <a:pt x="0" y="0"/>
              </a:moveTo>
              <a:lnTo>
                <a:pt x="0" y="3047255"/>
              </a:lnTo>
              <a:lnTo>
                <a:pt x="334306" y="3047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652332" y="338633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Authoring Exercises</a:t>
          </a:r>
          <a:endParaRPr lang="en-CA" sz="2400" kern="1200"/>
        </a:p>
      </dsp:txBody>
      <dsp:txXfrm>
        <a:off x="1672166" y="3406169"/>
        <a:ext cx="3420281" cy="637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983718" y="496"/>
          <a:ext cx="3343069" cy="677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SDC Overview Outline</a:t>
          </a:r>
          <a:endParaRPr lang="en-CA" sz="2500" kern="1200"/>
        </a:p>
      </dsp:txBody>
      <dsp:txXfrm>
        <a:off x="1003552" y="20330"/>
        <a:ext cx="3303401" cy="637499"/>
      </dsp:txXfrm>
    </dsp:sp>
    <dsp:sp modelId="{680758B4-19DE-4819-8118-7E49A782BEB5}">
      <dsp:nvSpPr>
        <dsp:cNvPr id="0" name=""/>
        <dsp:cNvSpPr/>
      </dsp:nvSpPr>
      <dsp:spPr>
        <a:xfrm>
          <a:off x="1318025" y="677664"/>
          <a:ext cx="334306" cy="507875"/>
        </a:xfrm>
        <a:custGeom>
          <a:avLst/>
          <a:gdLst/>
          <a:ahLst/>
          <a:cxnLst/>
          <a:rect l="0" t="0" r="0" b="0"/>
          <a:pathLst>
            <a:path>
              <a:moveTo>
                <a:pt x="0" y="0"/>
              </a:moveTo>
              <a:lnTo>
                <a:pt x="0" y="507875"/>
              </a:lnTo>
              <a:lnTo>
                <a:pt x="334306" y="5078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652332" y="84695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Forms in FHIR</a:t>
          </a:r>
          <a:endParaRPr lang="en-CA" sz="2200" kern="1200"/>
        </a:p>
      </dsp:txBody>
      <dsp:txXfrm>
        <a:off x="1672166" y="866790"/>
        <a:ext cx="3420281" cy="637499"/>
      </dsp:txXfrm>
    </dsp:sp>
    <dsp:sp modelId="{B9A7FB86-C3B8-4B16-AD79-53B68F7BF5C2}">
      <dsp:nvSpPr>
        <dsp:cNvPr id="0" name=""/>
        <dsp:cNvSpPr/>
      </dsp:nvSpPr>
      <dsp:spPr>
        <a:xfrm>
          <a:off x="1318025" y="677664"/>
          <a:ext cx="334306" cy="1354335"/>
        </a:xfrm>
        <a:custGeom>
          <a:avLst/>
          <a:gdLst/>
          <a:ahLst/>
          <a:cxnLst/>
          <a:rect l="0" t="0" r="0" b="0"/>
          <a:pathLst>
            <a:path>
              <a:moveTo>
                <a:pt x="0" y="0"/>
              </a:moveTo>
              <a:lnTo>
                <a:pt x="0" y="1354335"/>
              </a:lnTo>
              <a:lnTo>
                <a:pt x="334306" y="13543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652332" y="169341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FHIR Form Resources</a:t>
          </a:r>
          <a:endParaRPr lang="en-CA" sz="2200" kern="1200"/>
        </a:p>
      </dsp:txBody>
      <dsp:txXfrm>
        <a:off x="1672166" y="1713250"/>
        <a:ext cx="3420281" cy="637499"/>
      </dsp:txXfrm>
    </dsp:sp>
    <dsp:sp modelId="{32D735CB-9379-4F55-854B-5BD021FCAE37}">
      <dsp:nvSpPr>
        <dsp:cNvPr id="0" name=""/>
        <dsp:cNvSpPr/>
      </dsp:nvSpPr>
      <dsp:spPr>
        <a:xfrm>
          <a:off x="1318025" y="677664"/>
          <a:ext cx="334306" cy="2200795"/>
        </a:xfrm>
        <a:custGeom>
          <a:avLst/>
          <a:gdLst/>
          <a:ahLst/>
          <a:cxnLst/>
          <a:rect l="0" t="0" r="0" b="0"/>
          <a:pathLst>
            <a:path>
              <a:moveTo>
                <a:pt x="0" y="0"/>
              </a:moveTo>
              <a:lnTo>
                <a:pt x="0" y="2200795"/>
              </a:lnTo>
              <a:lnTo>
                <a:pt x="334306" y="2200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652332" y="2539875"/>
          <a:ext cx="3459949" cy="677167"/>
        </a:xfrm>
        <a:prstGeom prst="roundRect">
          <a:avLst>
            <a:gd name="adj" fmla="val 10000"/>
          </a:avLst>
        </a:prstGeom>
        <a:solidFill>
          <a:schemeClr val="lt1">
            <a:alpha val="90000"/>
            <a:hueOff val="0"/>
            <a:satOff val="0"/>
            <a:lumOff val="0"/>
            <a:alphaOff val="0"/>
          </a:schemeClr>
        </a:solidFill>
        <a:ln w="5715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Structured Data Capture</a:t>
          </a:r>
          <a:endParaRPr lang="en-CA" sz="2200" b="1" kern="1200" dirty="0"/>
        </a:p>
      </dsp:txBody>
      <dsp:txXfrm>
        <a:off x="1672166" y="2559709"/>
        <a:ext cx="3420281" cy="637499"/>
      </dsp:txXfrm>
    </dsp:sp>
    <dsp:sp modelId="{8E1030CD-02DB-4F6F-A18F-7AF9D8830B11}">
      <dsp:nvSpPr>
        <dsp:cNvPr id="0" name=""/>
        <dsp:cNvSpPr/>
      </dsp:nvSpPr>
      <dsp:spPr>
        <a:xfrm>
          <a:off x="1318025" y="677664"/>
          <a:ext cx="334306" cy="3047255"/>
        </a:xfrm>
        <a:custGeom>
          <a:avLst/>
          <a:gdLst/>
          <a:ahLst/>
          <a:cxnLst/>
          <a:rect l="0" t="0" r="0" b="0"/>
          <a:pathLst>
            <a:path>
              <a:moveTo>
                <a:pt x="0" y="0"/>
              </a:moveTo>
              <a:lnTo>
                <a:pt x="0" y="3047255"/>
              </a:lnTo>
              <a:lnTo>
                <a:pt x="334306" y="3047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652332" y="338633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Authoring Exercises</a:t>
          </a:r>
          <a:endParaRPr lang="en-CA" sz="2200" kern="1200"/>
        </a:p>
      </dsp:txBody>
      <dsp:txXfrm>
        <a:off x="1672166" y="3406169"/>
        <a:ext cx="3420281" cy="637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983718" y="496"/>
          <a:ext cx="3343069" cy="677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SDC Overview Outline</a:t>
          </a:r>
          <a:endParaRPr lang="en-CA" sz="2500" kern="1200"/>
        </a:p>
      </dsp:txBody>
      <dsp:txXfrm>
        <a:off x="1003552" y="20330"/>
        <a:ext cx="3303401" cy="637499"/>
      </dsp:txXfrm>
    </dsp:sp>
    <dsp:sp modelId="{680758B4-19DE-4819-8118-7E49A782BEB5}">
      <dsp:nvSpPr>
        <dsp:cNvPr id="0" name=""/>
        <dsp:cNvSpPr/>
      </dsp:nvSpPr>
      <dsp:spPr>
        <a:xfrm>
          <a:off x="1318025" y="677664"/>
          <a:ext cx="334306" cy="507875"/>
        </a:xfrm>
        <a:custGeom>
          <a:avLst/>
          <a:gdLst/>
          <a:ahLst/>
          <a:cxnLst/>
          <a:rect l="0" t="0" r="0" b="0"/>
          <a:pathLst>
            <a:path>
              <a:moveTo>
                <a:pt x="0" y="0"/>
              </a:moveTo>
              <a:lnTo>
                <a:pt x="0" y="507875"/>
              </a:lnTo>
              <a:lnTo>
                <a:pt x="334306" y="5078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652332" y="84695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Forms in FHIR</a:t>
          </a:r>
          <a:endParaRPr lang="en-CA" sz="2400" kern="1200"/>
        </a:p>
      </dsp:txBody>
      <dsp:txXfrm>
        <a:off x="1672166" y="866790"/>
        <a:ext cx="3420281" cy="637499"/>
      </dsp:txXfrm>
    </dsp:sp>
    <dsp:sp modelId="{B9A7FB86-C3B8-4B16-AD79-53B68F7BF5C2}">
      <dsp:nvSpPr>
        <dsp:cNvPr id="0" name=""/>
        <dsp:cNvSpPr/>
      </dsp:nvSpPr>
      <dsp:spPr>
        <a:xfrm>
          <a:off x="1318025" y="677664"/>
          <a:ext cx="334306" cy="1354335"/>
        </a:xfrm>
        <a:custGeom>
          <a:avLst/>
          <a:gdLst/>
          <a:ahLst/>
          <a:cxnLst/>
          <a:rect l="0" t="0" r="0" b="0"/>
          <a:pathLst>
            <a:path>
              <a:moveTo>
                <a:pt x="0" y="0"/>
              </a:moveTo>
              <a:lnTo>
                <a:pt x="0" y="1354335"/>
              </a:lnTo>
              <a:lnTo>
                <a:pt x="334306" y="13543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652332" y="169341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FHIR Form Resources</a:t>
          </a:r>
          <a:endParaRPr lang="en-CA" sz="2400" kern="1200"/>
        </a:p>
      </dsp:txBody>
      <dsp:txXfrm>
        <a:off x="1672166" y="1713250"/>
        <a:ext cx="3420281" cy="637499"/>
      </dsp:txXfrm>
    </dsp:sp>
    <dsp:sp modelId="{32D735CB-9379-4F55-854B-5BD021FCAE37}">
      <dsp:nvSpPr>
        <dsp:cNvPr id="0" name=""/>
        <dsp:cNvSpPr/>
      </dsp:nvSpPr>
      <dsp:spPr>
        <a:xfrm>
          <a:off x="1318025" y="677664"/>
          <a:ext cx="334306" cy="2200795"/>
        </a:xfrm>
        <a:custGeom>
          <a:avLst/>
          <a:gdLst/>
          <a:ahLst/>
          <a:cxnLst/>
          <a:rect l="0" t="0" r="0" b="0"/>
          <a:pathLst>
            <a:path>
              <a:moveTo>
                <a:pt x="0" y="0"/>
              </a:moveTo>
              <a:lnTo>
                <a:pt x="0" y="2200795"/>
              </a:lnTo>
              <a:lnTo>
                <a:pt x="334306" y="2200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652332" y="253987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Structured Data Capture</a:t>
          </a:r>
          <a:endParaRPr lang="en-CA" sz="2400" kern="1200"/>
        </a:p>
      </dsp:txBody>
      <dsp:txXfrm>
        <a:off x="1672166" y="2559709"/>
        <a:ext cx="3420281" cy="637499"/>
      </dsp:txXfrm>
    </dsp:sp>
    <dsp:sp modelId="{8E1030CD-02DB-4F6F-A18F-7AF9D8830B11}">
      <dsp:nvSpPr>
        <dsp:cNvPr id="0" name=""/>
        <dsp:cNvSpPr/>
      </dsp:nvSpPr>
      <dsp:spPr>
        <a:xfrm>
          <a:off x="1318025" y="677664"/>
          <a:ext cx="334306" cy="3047255"/>
        </a:xfrm>
        <a:custGeom>
          <a:avLst/>
          <a:gdLst/>
          <a:ahLst/>
          <a:cxnLst/>
          <a:rect l="0" t="0" r="0" b="0"/>
          <a:pathLst>
            <a:path>
              <a:moveTo>
                <a:pt x="0" y="0"/>
              </a:moveTo>
              <a:lnTo>
                <a:pt x="0" y="3047255"/>
              </a:lnTo>
              <a:lnTo>
                <a:pt x="334306" y="3047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652332" y="3386335"/>
          <a:ext cx="3459949" cy="677167"/>
        </a:xfrm>
        <a:prstGeom prst="roundRect">
          <a:avLst>
            <a:gd name="adj" fmla="val 10000"/>
          </a:avLst>
        </a:prstGeom>
        <a:solidFill>
          <a:schemeClr val="lt1">
            <a:alpha val="90000"/>
            <a:hueOff val="0"/>
            <a:satOff val="0"/>
            <a:lumOff val="0"/>
            <a:alphaOff val="0"/>
          </a:schemeClr>
        </a:solidFill>
        <a:ln w="57150" cap="flat" cmpd="sng" algn="ctr">
          <a:solidFill>
            <a:scrgbClr r="0" g="0" b="0"/>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Authoring Exercises</a:t>
          </a:r>
          <a:endParaRPr lang="en-CA" sz="2400" b="1" kern="1200" dirty="0"/>
        </a:p>
      </dsp:txBody>
      <dsp:txXfrm>
        <a:off x="1672166" y="3406169"/>
        <a:ext cx="3420281" cy="6374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2/24/2025</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2/24/2025</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13</a:t>
            </a:fld>
            <a:endParaRPr lang="en-US" altLang="en-US"/>
          </a:p>
        </p:txBody>
      </p:sp>
    </p:spTree>
    <p:extLst>
      <p:ext uri="{BB962C8B-B14F-4D97-AF65-F5344CB8AC3E}">
        <p14:creationId xmlns:p14="http://schemas.microsoft.com/office/powerpoint/2010/main" val="2222293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Incomparing</a:t>
            </a:r>
            <a:r>
              <a:rPr lang="en-US"/>
              <a:t> to </a:t>
            </a:r>
            <a:r>
              <a:rPr lang="en-US" err="1"/>
              <a:t>StructureDefinition</a:t>
            </a:r>
            <a:r>
              <a:rPr lang="en-US"/>
              <a:t>, note that you typically don’t need to profile Questionnaire to create a new form…</a:t>
            </a:r>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17</a:t>
            </a:fld>
            <a:endParaRPr lang="en-US"/>
          </a:p>
        </p:txBody>
      </p:sp>
    </p:spTree>
    <p:extLst>
      <p:ext uri="{BB962C8B-B14F-4D97-AF65-F5344CB8AC3E}">
        <p14:creationId xmlns:p14="http://schemas.microsoft.com/office/powerpoint/2010/main" val="281346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Options allows you to point to a value set, option</a:t>
            </a:r>
            <a:r>
              <a:rPr lang="en-CA" baseline="0"/>
              <a:t> allows enumerating individual potential elements</a:t>
            </a:r>
          </a:p>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a:p>
        </p:txBody>
      </p:sp>
    </p:spTree>
    <p:extLst>
      <p:ext uri="{BB962C8B-B14F-4D97-AF65-F5344CB8AC3E}">
        <p14:creationId xmlns:p14="http://schemas.microsoft.com/office/powerpoint/2010/main" val="458195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 relationship between the answer types, user interface control hints, validation properties, and the data that you should expect coming back</a:t>
            </a:r>
          </a:p>
          <a:p>
            <a:r>
              <a:rPr lang="en-AU"/>
              <a:t>Note that some server’s might accept string values coming back, and chose to convert these.</a:t>
            </a:r>
          </a:p>
          <a:p>
            <a:r>
              <a:rPr lang="en-AU" sz="1200"/>
              <a:t>There is an extension 'http://hl7.org/fhir/StructureDefinition/questionnaire-unit' that can be used to define what unit would be captured (or the a unit that has a UCUM conversion from the provided unit)</a:t>
            </a:r>
          </a:p>
          <a:p>
            <a:r>
              <a:rPr lang="en-AU" sz="1200"/>
              <a:t>Also note that the </a:t>
            </a:r>
            <a:r>
              <a:rPr lang="en-AU" b="1">
                <a:effectLst/>
              </a:rPr>
              <a:t>http://hl7.org/fhir/StructureDefinition/questionnaire-itemControl</a:t>
            </a:r>
            <a:r>
              <a:rPr lang="en-AU" b="0">
                <a:effectLst/>
              </a:rPr>
              <a:t> extension also provides additional guidance to a renderer on what controls it would like to be used to best capture the data</a:t>
            </a:r>
          </a:p>
          <a:p>
            <a:endParaRPr lang="en-AU" b="0"/>
          </a:p>
        </p:txBody>
      </p:sp>
      <p:sp>
        <p:nvSpPr>
          <p:cNvPr id="4" name="Slide Number Placeholder 3"/>
          <p:cNvSpPr>
            <a:spLocks noGrp="1"/>
          </p:cNvSpPr>
          <p:nvPr>
            <p:ph type="sldNum" sz="quarter" idx="10"/>
          </p:nvPr>
        </p:nvSpPr>
        <p:spPr/>
        <p:txBody>
          <a:bodyPr/>
          <a:lstStyle/>
          <a:p>
            <a:fld id="{A69C946F-C9B2-9B49-8DCA-D38D97C43A2F}" type="slidenum">
              <a:rPr lang="en-US" smtClean="0"/>
              <a:t>23</a:t>
            </a:fld>
            <a:endParaRPr lang="en-US"/>
          </a:p>
        </p:txBody>
      </p:sp>
    </p:spTree>
    <p:extLst>
      <p:ext uri="{BB962C8B-B14F-4D97-AF65-F5344CB8AC3E}">
        <p14:creationId xmlns:p14="http://schemas.microsoft.com/office/powerpoint/2010/main" val="139319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Open-choice gives the option of recording a free text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If no </a:t>
            </a:r>
            <a:r>
              <a:rPr lang="en-AU" sz="1200" dirty="0" err="1"/>
              <a:t>tx</a:t>
            </a:r>
            <a:r>
              <a:rPr lang="en-AU" sz="1200" dirty="0"/>
              <a:t> server extension, then presume same server you got the Questionnaire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Might not need </a:t>
            </a:r>
            <a:r>
              <a:rPr lang="en-AU" sz="1200" dirty="0" err="1"/>
              <a:t>tx</a:t>
            </a:r>
            <a:r>
              <a:rPr lang="en-AU" sz="1200" dirty="0"/>
              <a:t> if expansion is provided</a:t>
            </a:r>
          </a:p>
        </p:txBody>
      </p:sp>
      <p:sp>
        <p:nvSpPr>
          <p:cNvPr id="4" name="Slide Number Placeholder 3"/>
          <p:cNvSpPr>
            <a:spLocks noGrp="1"/>
          </p:cNvSpPr>
          <p:nvPr>
            <p:ph type="sldNum" sz="quarter" idx="10"/>
          </p:nvPr>
        </p:nvSpPr>
        <p:spPr/>
        <p:txBody>
          <a:bodyPr/>
          <a:lstStyle/>
          <a:p>
            <a:fld id="{A69C946F-C9B2-9B49-8DCA-D38D97C43A2F}" type="slidenum">
              <a:rPr lang="en-US" smtClean="0"/>
              <a:t>24</a:t>
            </a:fld>
            <a:endParaRPr lang="en-US"/>
          </a:p>
        </p:txBody>
      </p:sp>
    </p:spTree>
    <p:extLst>
      <p:ext uri="{BB962C8B-B14F-4D97-AF65-F5344CB8AC3E}">
        <p14:creationId xmlns:p14="http://schemas.microsoft.com/office/powerpoint/2010/main" val="1205096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a:p>
        </p:txBody>
      </p:sp>
    </p:spTree>
    <p:extLst>
      <p:ext uri="{BB962C8B-B14F-4D97-AF65-F5344CB8AC3E}">
        <p14:creationId xmlns:p14="http://schemas.microsoft.com/office/powerpoint/2010/main" val="3844997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32</a:t>
            </a:fld>
            <a:endParaRPr lang="en-US" altLang="en-US"/>
          </a:p>
        </p:txBody>
      </p:sp>
    </p:spTree>
    <p:extLst>
      <p:ext uri="{BB962C8B-B14F-4D97-AF65-F5344CB8AC3E}">
        <p14:creationId xmlns:p14="http://schemas.microsoft.com/office/powerpoint/2010/main" val="3310031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endParaRPr lang="en-US" altLang="en-US"/>
          </a:p>
        </p:txBody>
      </p:sp>
      <p:grpSp>
        <p:nvGrpSpPr>
          <p:cNvPr id="13" name="Group 12">
            <a:extLst>
              <a:ext uri="{FF2B5EF4-FFF2-40B4-BE49-F238E27FC236}">
                <a16:creationId xmlns:a16="http://schemas.microsoft.com/office/drawing/2014/main"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a16="http://schemas.microsoft.com/office/drawing/2014/main"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a16="http://schemas.microsoft.com/office/drawing/2014/main"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2" name="TextBox 11">
              <a:extLst>
                <a:ext uri="{FF2B5EF4-FFF2-40B4-BE49-F238E27FC236}">
                  <a16:creationId xmlns:a16="http://schemas.microsoft.com/office/drawing/2014/main"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378635"/>
            <a:ext cx="3879312" cy="2667682"/>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9"/>
          <p:cNvSpPr>
            <a:spLocks noGrp="1"/>
          </p:cNvSpPr>
          <p:nvPr>
            <p:ph type="body" sz="quarter" idx="17"/>
          </p:nvPr>
        </p:nvSpPr>
        <p:spPr>
          <a:xfrm>
            <a:off x="4813123" y="1378635"/>
            <a:ext cx="3878748" cy="2667681"/>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20862BAA-696F-4798-800F-9A4D69F70B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42AAD881-7F35-423D-8412-E6533C3EE11C}"/>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50980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p>
        </p:txBody>
      </p:sp>
      <p:sp>
        <p:nvSpPr>
          <p:cNvPr id="10" name="Text Placeholder 9"/>
          <p:cNvSpPr>
            <a:spLocks noGrp="1"/>
          </p:cNvSpPr>
          <p:nvPr>
            <p:ph type="body" sz="quarter" idx="16"/>
          </p:nvPr>
        </p:nvSpPr>
        <p:spPr>
          <a:xfrm>
            <a:off x="613649"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294229"/>
            <a:ext cx="2636010" cy="2752087"/>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02D54103-E15C-497F-AB5F-39E6AF10A3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80D2338D-25E7-46AC-B05A-D940D1C3E7C0}"/>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30024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p>
        </p:txBody>
      </p:sp>
      <p:sp>
        <p:nvSpPr>
          <p:cNvPr id="4" name="Text Placeholder 3"/>
          <p:cNvSpPr>
            <a:spLocks noGrp="1"/>
          </p:cNvSpPr>
          <p:nvPr>
            <p:ph type="body" sz="half" idx="2"/>
          </p:nvPr>
        </p:nvSpPr>
        <p:spPr>
          <a:xfrm>
            <a:off x="3378235" y="1322372"/>
            <a:ext cx="5405424" cy="2967992"/>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5" name="Group 14">
            <a:extLst>
              <a:ext uri="{FF2B5EF4-FFF2-40B4-BE49-F238E27FC236}">
                <a16:creationId xmlns:a16="http://schemas.microsoft.com/office/drawing/2014/main"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a16="http://schemas.microsoft.com/office/drawing/2014/main"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a16="http://schemas.microsoft.com/office/drawing/2014/main"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2" name="Straight Connector 21">
            <a:extLst>
              <a:ext uri="{FF2B5EF4-FFF2-40B4-BE49-F238E27FC236}">
                <a16:creationId xmlns:a16="http://schemas.microsoft.com/office/drawing/2014/main" id="{E05B38CF-52E0-468B-90CC-CDE35D79B65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id="{2C925748-E04E-428B-A679-11177909B2F5}"/>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11245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2 - Photo Lar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7">
            <a:extLst>
              <a:ext uri="{FF2B5EF4-FFF2-40B4-BE49-F238E27FC236}">
                <a16:creationId xmlns:a16="http://schemas.microsoft.com/office/drawing/2014/main" id="{D350924A-494F-9580-8CE1-82EE38F3FB24}"/>
              </a:ext>
            </a:extLst>
          </p:cNvPr>
          <p:cNvSpPr>
            <a:spLocks noGrp="1"/>
          </p:cNvSpPr>
          <p:nvPr>
            <p:ph type="body" sz="quarter" idx="16" hasCustomPrompt="1"/>
          </p:nvPr>
        </p:nvSpPr>
        <p:spPr>
          <a:xfrm>
            <a:off x="534075" y="4578144"/>
            <a:ext cx="4057650" cy="233013"/>
          </a:xfrm>
        </p:spPr>
        <p:txBody>
          <a:bodyPr wrap="square" anchor="t">
            <a:spAutoFit/>
          </a:bodyPr>
          <a:lstStyle>
            <a:lvl1pPr marL="0" indent="0">
              <a:buNone/>
              <a:defRPr sz="15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a:lnSpc>
                <a:spcPts val="1979"/>
              </a:lnSpc>
              <a:spcAft>
                <a:spcPts val="600"/>
              </a:spcAft>
            </a:pPr>
            <a:r>
              <a:rPr lang="en-US" altLang="en-US" sz="1200" u="none" dirty="0">
                <a:latin typeface="Calibri"/>
                <a:ea typeface="MS PGothic"/>
                <a:cs typeface="Calibri"/>
              </a:rPr>
              <a:t>Presenter Name  </a:t>
            </a:r>
            <a:r>
              <a:rPr lang="en-US" altLang="en-US" sz="1200" u="none" dirty="0">
                <a:solidFill>
                  <a:srgbClr val="047BC1"/>
                </a:solidFill>
                <a:latin typeface="Calibri"/>
                <a:ea typeface="MS PGothic"/>
                <a:cs typeface="Calibri"/>
              </a:rPr>
              <a:t>|</a:t>
            </a:r>
            <a:r>
              <a:rPr lang="en-US" altLang="en-US" sz="1200" u="none" dirty="0">
                <a:latin typeface="Calibri"/>
                <a:ea typeface="MS PGothic"/>
                <a:cs typeface="Calibri"/>
              </a:rPr>
              <a:t>  Date</a:t>
            </a:r>
            <a:endParaRPr lang="en-CA" altLang="en-US" sz="1200" u="none" dirty="0">
              <a:latin typeface="Calibri" panose="020F0502020204030204" pitchFamily="34" charset="0"/>
              <a:cs typeface="Calibri" panose="020F0502020204030204" pitchFamily="34" charset="0"/>
            </a:endParaRPr>
          </a:p>
        </p:txBody>
      </p:sp>
      <p:sp>
        <p:nvSpPr>
          <p:cNvPr id="5" name="Text Placeholder 42">
            <a:extLst>
              <a:ext uri="{FF2B5EF4-FFF2-40B4-BE49-F238E27FC236}">
                <a16:creationId xmlns:a16="http://schemas.microsoft.com/office/drawing/2014/main" id="{9A66CD2C-C71C-36A5-5711-07E6732387FF}"/>
              </a:ext>
            </a:extLst>
          </p:cNvPr>
          <p:cNvSpPr>
            <a:spLocks noGrp="1"/>
          </p:cNvSpPr>
          <p:nvPr>
            <p:ph type="body" sz="quarter" idx="14" hasCustomPrompt="1"/>
          </p:nvPr>
        </p:nvSpPr>
        <p:spPr>
          <a:xfrm>
            <a:off x="534075" y="2756496"/>
            <a:ext cx="4057650" cy="609398"/>
          </a:xfrm>
        </p:spPr>
        <p:txBody>
          <a:bodyPr wrap="square" anchor="t">
            <a:spAutoFit/>
          </a:bodyPr>
          <a:lstStyle>
            <a:lvl1pPr marL="0" indent="0">
              <a:spcAft>
                <a:spcPts val="0"/>
              </a:spcAft>
              <a:buNone/>
              <a:defRPr sz="2250">
                <a:latin typeface="+mj-lt"/>
              </a:defRPr>
            </a:lvl1pPr>
            <a:lvl2pPr>
              <a:defRPr sz="2250">
                <a:latin typeface="+mj-lt"/>
              </a:defRPr>
            </a:lvl2pPr>
            <a:lvl3pPr>
              <a:defRPr sz="2250">
                <a:latin typeface="+mj-lt"/>
              </a:defRPr>
            </a:lvl3pPr>
            <a:lvl4pPr>
              <a:defRPr sz="2250">
                <a:latin typeface="+mj-lt"/>
              </a:defRPr>
            </a:lvl4pPr>
            <a:lvl5pPr>
              <a:defRPr sz="2250">
                <a:latin typeface="+mj-lt"/>
              </a:defRPr>
            </a:lvl5pPr>
          </a:lstStyle>
          <a:p>
            <a:pPr>
              <a:lnSpc>
                <a:spcPct val="88000"/>
              </a:lnSpc>
            </a:pPr>
            <a:r>
              <a:rPr lang="en-US" sz="2250" u="none" dirty="0">
                <a:latin typeface="Calibri Light" panose="020F0302020204030204" pitchFamily="34" charset="0"/>
                <a:ea typeface="MS PGothic"/>
                <a:cs typeface="Calibri Light" panose="020F0302020204030204" pitchFamily="34" charset="0"/>
              </a:rPr>
              <a:t>Subheading goes here</a:t>
            </a:r>
            <a:br>
              <a:rPr lang="en-US" sz="2250" u="none" dirty="0">
                <a:latin typeface="Calibri Light" panose="020F0302020204030204" pitchFamily="34" charset="0"/>
                <a:ea typeface="MS PGothic"/>
                <a:cs typeface="Calibri Light" panose="020F0302020204030204" pitchFamily="34" charset="0"/>
              </a:rPr>
            </a:br>
            <a:r>
              <a:rPr lang="en-US" sz="2250" dirty="0">
                <a:latin typeface="Calibri Light" panose="020F0302020204030204" pitchFamily="34" charset="0"/>
                <a:ea typeface="MS PGothic"/>
                <a:cs typeface="Calibri Light" panose="020F0302020204030204" pitchFamily="34" charset="0"/>
              </a:rPr>
              <a:t>Calibri 30 pt.</a:t>
            </a:r>
            <a:endParaRPr lang="en-US" sz="2250" u="none" dirty="0">
              <a:latin typeface="Calibri Light" panose="020F0302020204030204" pitchFamily="34" charset="0"/>
              <a:ea typeface="MS PGothic"/>
              <a:cs typeface="Calibri Light" panose="020F0302020204030204" pitchFamily="34" charset="0"/>
            </a:endParaRPr>
          </a:p>
        </p:txBody>
      </p:sp>
      <p:sp>
        <p:nvSpPr>
          <p:cNvPr id="7" name="Text Placeholder 37">
            <a:extLst>
              <a:ext uri="{FF2B5EF4-FFF2-40B4-BE49-F238E27FC236}">
                <a16:creationId xmlns:a16="http://schemas.microsoft.com/office/drawing/2014/main" id="{95B5AC9A-8274-BF47-BC66-46041274E93A}"/>
              </a:ext>
            </a:extLst>
          </p:cNvPr>
          <p:cNvSpPr>
            <a:spLocks noGrp="1"/>
          </p:cNvSpPr>
          <p:nvPr>
            <p:ph type="body" sz="quarter" idx="17" hasCustomPrompt="1"/>
          </p:nvPr>
        </p:nvSpPr>
        <p:spPr>
          <a:xfrm>
            <a:off x="534075" y="1593411"/>
            <a:ext cx="4383157" cy="853167"/>
          </a:xfrm>
        </p:spPr>
        <p:txBody>
          <a:bodyPr wrap="square" anchor="b">
            <a:spAutoFit/>
          </a:bodyPr>
          <a:lstStyle>
            <a:lvl1pPr marL="0" indent="0">
              <a:lnSpc>
                <a:spcPct val="88000"/>
              </a:lnSpc>
              <a:spcBef>
                <a:spcPts val="0"/>
              </a:spcBef>
              <a:spcAft>
                <a:spcPts val="0"/>
              </a:spcAft>
              <a:buNone/>
              <a:defRPr sz="3150" b="1"/>
            </a:lvl1pPr>
            <a:lvl2pPr marL="342900" indent="0">
              <a:lnSpc>
                <a:spcPct val="88000"/>
              </a:lnSpc>
              <a:buNone/>
              <a:defRPr sz="3150" b="1"/>
            </a:lvl2pPr>
            <a:lvl3pPr marL="685800" indent="0">
              <a:lnSpc>
                <a:spcPct val="88000"/>
              </a:lnSpc>
              <a:buNone/>
              <a:defRPr sz="3150" b="1"/>
            </a:lvl3pPr>
            <a:lvl4pPr marL="1028700" indent="0">
              <a:lnSpc>
                <a:spcPct val="88000"/>
              </a:lnSpc>
              <a:buNone/>
              <a:defRPr sz="3150" b="1"/>
            </a:lvl4pPr>
            <a:lvl5pPr marL="1371600" indent="0">
              <a:lnSpc>
                <a:spcPct val="88000"/>
              </a:lnSpc>
              <a:buNone/>
              <a:defRPr sz="3150" b="1"/>
            </a:lvl5pPr>
          </a:lstStyle>
          <a:p>
            <a:pPr>
              <a:lnSpc>
                <a:spcPct val="88000"/>
              </a:lnSpc>
              <a:spcAft>
                <a:spcPts val="600"/>
              </a:spcAft>
            </a:pPr>
            <a:r>
              <a:rPr lang="en-US" sz="3150" b="1" u="none" dirty="0">
                <a:latin typeface="Calibri"/>
                <a:ea typeface="MS PGothic"/>
                <a:cs typeface="Calibri"/>
              </a:rPr>
              <a:t>Presentation Title. </a:t>
            </a:r>
            <a:br>
              <a:rPr lang="en-US" sz="3150" b="1" u="none" dirty="0">
                <a:latin typeface="Calibri"/>
                <a:ea typeface="MS PGothic"/>
                <a:cs typeface="Calibri"/>
              </a:rPr>
            </a:br>
            <a:r>
              <a:rPr lang="en-US" sz="3150" b="1" u="none" dirty="0">
                <a:latin typeface="Calibri"/>
                <a:ea typeface="MS PGothic"/>
                <a:cs typeface="Calibri"/>
              </a:rPr>
              <a:t>Can be 2-3 lines in length</a:t>
            </a:r>
            <a:endParaRPr lang="en-US" sz="3150" b="1" u="none" dirty="0">
              <a:latin typeface="Calibri Light" panose="020F0302020204030204" pitchFamily="34" charset="0"/>
              <a:ea typeface="MS PGothic"/>
              <a:cs typeface="Calibri Light" panose="020F0302020204030204" pitchFamily="34" charset="0"/>
            </a:endParaRPr>
          </a:p>
        </p:txBody>
      </p:sp>
      <p:sp>
        <p:nvSpPr>
          <p:cNvPr id="6" name="Rectangle 5">
            <a:extLst>
              <a:ext uri="{FF2B5EF4-FFF2-40B4-BE49-F238E27FC236}">
                <a16:creationId xmlns:a16="http://schemas.microsoft.com/office/drawing/2014/main" id="{1D716EFD-F646-3881-9E4C-0455F945B4A4}"/>
              </a:ext>
              <a:ext uri="{C183D7F6-B498-43B3-948B-1728B52AA6E4}">
                <adec:decorative xmlns:adec="http://schemas.microsoft.com/office/drawing/2017/decorative" val="1"/>
              </a:ext>
            </a:extLst>
          </p:cNvPr>
          <p:cNvSpPr/>
          <p:nvPr/>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sp>
        <p:nvSpPr>
          <p:cNvPr id="2" name="Rectangle 1">
            <a:extLst>
              <a:ext uri="{FF2B5EF4-FFF2-40B4-BE49-F238E27FC236}">
                <a16:creationId xmlns:a16="http://schemas.microsoft.com/office/drawing/2014/main" id="{DFC92F6B-E831-308F-C985-13BDB8D6318E}"/>
              </a:ext>
              <a:ext uri="{C183D7F6-B498-43B3-948B-1728B52AA6E4}">
                <adec:decorative xmlns:adec="http://schemas.microsoft.com/office/drawing/2017/decorative" val="1"/>
              </a:ext>
            </a:extLst>
          </p:cNvPr>
          <p:cNvSpPr/>
          <p:nvPr userDrawn="1"/>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pic>
        <p:nvPicPr>
          <p:cNvPr id="8" name="Picture 7">
            <a:extLst>
              <a:ext uri="{FF2B5EF4-FFF2-40B4-BE49-F238E27FC236}">
                <a16:creationId xmlns:a16="http://schemas.microsoft.com/office/drawing/2014/main" id="{2135E3E3-D409-BCAE-B326-682ADC262DF2}"/>
              </a:ext>
            </a:extLst>
          </p:cNvPr>
          <p:cNvPicPr>
            <a:picLocks noChangeAspect="1"/>
          </p:cNvPicPr>
          <p:nvPr userDrawn="1"/>
        </p:nvPicPr>
        <p:blipFill>
          <a:blip r:embed="rId3"/>
          <a:srcRect/>
          <a:stretch/>
        </p:blipFill>
        <p:spPr>
          <a:xfrm>
            <a:off x="7141722" y="4160771"/>
            <a:ext cx="2002278" cy="980895"/>
          </a:xfrm>
          <a:prstGeom prst="rect">
            <a:avLst/>
          </a:prstGeom>
        </p:spPr>
      </p:pic>
    </p:spTree>
    <p:extLst>
      <p:ext uri="{BB962C8B-B14F-4D97-AF65-F5344CB8AC3E}">
        <p14:creationId xmlns:p14="http://schemas.microsoft.com/office/powerpoint/2010/main" val="3781926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grpSp>
        <p:nvGrpSpPr>
          <p:cNvPr id="10" name="Group 9">
            <a:extLst>
              <a:ext uri="{FF2B5EF4-FFF2-40B4-BE49-F238E27FC236}">
                <a16:creationId xmlns:a16="http://schemas.microsoft.com/office/drawing/2014/main"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a16="http://schemas.microsoft.com/office/drawing/2014/main"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a16="http://schemas.microsoft.com/office/drawing/2014/main"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3" name="TextBox 12">
              <a:extLst>
                <a:ext uri="{FF2B5EF4-FFF2-40B4-BE49-F238E27FC236}">
                  <a16:creationId xmlns:a16="http://schemas.microsoft.com/office/drawing/2014/main"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614362" y="1357310"/>
            <a:ext cx="8228883" cy="309878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228695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
        <p:nvSpPr>
          <p:cNvPr id="13" name="Text Placeholder 2">
            <a:extLst>
              <a:ext uri="{FF2B5EF4-FFF2-40B4-BE49-F238E27FC236}">
                <a16:creationId xmlns:a16="http://schemas.microsoft.com/office/drawing/2014/main" id="{B02BA210-377F-40B6-BC83-21E5F682E6BA}"/>
              </a:ext>
            </a:extLst>
          </p:cNvPr>
          <p:cNvSpPr>
            <a:spLocks noGrp="1"/>
          </p:cNvSpPr>
          <p:nvPr>
            <p:ph type="body" idx="1"/>
          </p:nvPr>
        </p:nvSpPr>
        <p:spPr>
          <a:xfrm>
            <a:off x="467544" y="1132990"/>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Content Placeholder 3">
            <a:extLst>
              <a:ext uri="{FF2B5EF4-FFF2-40B4-BE49-F238E27FC236}">
                <a16:creationId xmlns:a16="http://schemas.microsoft.com/office/drawing/2014/main" id="{C228694F-11C9-4083-A0AB-0F2262CADE0C}"/>
              </a:ext>
            </a:extLst>
          </p:cNvPr>
          <p:cNvSpPr>
            <a:spLocks noGrp="1"/>
          </p:cNvSpPr>
          <p:nvPr>
            <p:ph sz="half" idx="2"/>
          </p:nvPr>
        </p:nvSpPr>
        <p:spPr>
          <a:xfrm>
            <a:off x="457200" y="1619676"/>
            <a:ext cx="4040188"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EB188F0A-06CB-4C4E-BFA8-582E29129CD8}"/>
              </a:ext>
            </a:extLst>
          </p:cNvPr>
          <p:cNvSpPr>
            <a:spLocks noGrp="1"/>
          </p:cNvSpPr>
          <p:nvPr>
            <p:ph type="body" sz="quarter" idx="3"/>
          </p:nvPr>
        </p:nvSpPr>
        <p:spPr>
          <a:xfrm>
            <a:off x="4645026" y="1132990"/>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4" name="Content Placeholder 5">
            <a:extLst>
              <a:ext uri="{FF2B5EF4-FFF2-40B4-BE49-F238E27FC236}">
                <a16:creationId xmlns:a16="http://schemas.microsoft.com/office/drawing/2014/main" id="{40FDEFA2-BA6F-4322-B58B-B7A922CFAA3C}"/>
              </a:ext>
            </a:extLst>
          </p:cNvPr>
          <p:cNvSpPr>
            <a:spLocks noGrp="1"/>
          </p:cNvSpPr>
          <p:nvPr>
            <p:ph sz="quarter" idx="4"/>
          </p:nvPr>
        </p:nvSpPr>
        <p:spPr>
          <a:xfrm>
            <a:off x="4645026" y="1619676"/>
            <a:ext cx="4041775"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59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1" name="Group 20">
            <a:extLst>
              <a:ext uri="{FF2B5EF4-FFF2-40B4-BE49-F238E27FC236}">
                <a16:creationId xmlns:a16="http://schemas.microsoft.com/office/drawing/2014/main"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a16="http://schemas.microsoft.com/office/drawing/2014/main"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a16="http://schemas.microsoft.com/office/drawing/2014/main"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24" name="TextBox 23">
              <a:extLst>
                <a:ext uri="{FF2B5EF4-FFF2-40B4-BE49-F238E27FC236}">
                  <a16:creationId xmlns:a16="http://schemas.microsoft.com/office/drawing/2014/main"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1" name="Straight Connector 10">
            <a:extLst>
              <a:ext uri="{FF2B5EF4-FFF2-40B4-BE49-F238E27FC236}">
                <a16:creationId xmlns:a16="http://schemas.microsoft.com/office/drawing/2014/main" id="{062A631C-B692-4940-9EA9-5F6D3B36DF0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5F11B3A8-69B0-4A8B-B70F-FBF8ABAD746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80916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43" name="Group 42">
            <a:extLst>
              <a:ext uri="{FF2B5EF4-FFF2-40B4-BE49-F238E27FC236}">
                <a16:creationId xmlns:a16="http://schemas.microsoft.com/office/drawing/2014/main"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a16="http://schemas.microsoft.com/office/drawing/2014/main"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a16="http://schemas.microsoft.com/office/drawing/2014/main"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46" name="TextBox 45">
              <a:extLst>
                <a:ext uri="{FF2B5EF4-FFF2-40B4-BE49-F238E27FC236}">
                  <a16:creationId xmlns:a16="http://schemas.microsoft.com/office/drawing/2014/main"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3" name="Straight Connector 22">
            <a:extLst>
              <a:ext uri="{FF2B5EF4-FFF2-40B4-BE49-F238E27FC236}">
                <a16:creationId xmlns:a16="http://schemas.microsoft.com/office/drawing/2014/main" id="{E12DF30C-A907-46B6-9318-E82A75F471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a16="http://schemas.microsoft.com/office/drawing/2014/main" id="{B6AD21BD-1F8B-4D6D-9EF7-775AF8162E3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7" name="Group 26">
            <a:extLst>
              <a:ext uri="{FF2B5EF4-FFF2-40B4-BE49-F238E27FC236}">
                <a16:creationId xmlns:a16="http://schemas.microsoft.com/office/drawing/2014/main"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a16="http://schemas.microsoft.com/office/drawing/2014/main"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a16="http://schemas.microsoft.com/office/drawing/2014/main"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0" name="TextBox 29">
              <a:extLst>
                <a:ext uri="{FF2B5EF4-FFF2-40B4-BE49-F238E27FC236}">
                  <a16:creationId xmlns:a16="http://schemas.microsoft.com/office/drawing/2014/main"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C82F5FE4-1C10-46CE-B0E7-02E7A868578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CB6276D1-642D-4614-82A4-F43D106980CA}"/>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02442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9" r:id="rId4"/>
    <p:sldLayoutId id="2147483700" r:id="rId5"/>
    <p:sldLayoutId id="2147483690" r:id="rId6"/>
    <p:sldLayoutId id="2147483691" r:id="rId7"/>
    <p:sldLayoutId id="2147483685" r:id="rId8"/>
    <p:sldLayoutId id="2147483684" r:id="rId9"/>
    <p:sldLayoutId id="2147483687" r:id="rId10"/>
    <p:sldLayoutId id="2147483688" r:id="rId11"/>
    <p:sldLayoutId id="2147483689" r:id="rId12"/>
    <p:sldLayoutId id="2147483701" r:id="rId13"/>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2B8_BC30CB8B.xm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microsoft.com/office/2018/10/relationships/comments" Target="../comments/modernComment_2B7_FDA0E37E.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2B9_62F855A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hl7.org/fhir/r4/valueset-item-type.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StructureDefinition/questionnaire-optionExclusiv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hl7.org/fhir/extension-11179-permitted-value-conceptmap.html" TargetMode="External"/><Relationship Id="rId5" Type="http://schemas.openxmlformats.org/officeDocument/2006/relationships/hyperlink" Target="http://hl7.org/fhir/extension-11179-permitted-value-valueset.html" TargetMode="External"/><Relationship Id="rId4" Type="http://schemas.openxmlformats.org/officeDocument/2006/relationships/hyperlink" Target="http://hl7.org/fhir/extension-questionnaire-unitvalueset.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elearning.ontariohealth.ca/login/index.php"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hl7.org/fhir/uv/sdc"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2" Type="http://schemas.openxmlformats.org/officeDocument/2006/relationships/hyperlink" Target="https://lhcforms.nlm.nih.gov/"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lhcforms.nlm.nih.gov/"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microsoft.com/office/2018/10/relationships/comments" Target="../comments/modernComment_2A8_72751408.xml"/><Relationship Id="rId1" Type="http://schemas.openxmlformats.org/officeDocument/2006/relationships/slideLayout" Target="../slideLayouts/slideLayout3.xml"/><Relationship Id="rId4" Type="http://schemas.openxmlformats.org/officeDocument/2006/relationships/hyperlink" Target="https://pixabay.com/en/thanks-thank-you-message-grateful-1314887/"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hl7.org/fhir/uv/sdc" TargetMode="External"/><Relationship Id="rId7" Type="http://schemas.openxmlformats.org/officeDocument/2006/relationships/image" Target="../media/image25.png"/><Relationship Id="rId2" Type="http://schemas.openxmlformats.org/officeDocument/2006/relationships/hyperlink" Target="mailto:lloyd@dogwoodhealthconsulting.com" TargetMode="Externa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chat.fhir.org/#narrow/channel/179255-questionnair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2F6_3FAB9799.xml"/><Relationship Id="rId1" Type="http://schemas.openxmlformats.org/officeDocument/2006/relationships/slideLayout" Target="../slideLayouts/slideLayout3.xml"/><Relationship Id="rId4" Type="http://schemas.openxmlformats.org/officeDocument/2006/relationships/hyperlink" Target="https://pixabay.com/vectors/check-mark-check-box-green-mark-30349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target-dart-aim-success-goal-1414775/"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lhcforms.nlm.nih.gov/" TargetMode="External"/><Relationship Id="rId7" Type="http://schemas.openxmlformats.org/officeDocument/2006/relationships/hyperlink" Target="https://openclipart.org/detail/67/tools-hammer-spanner-by-andy" TargetMode="External"/><Relationship Id="rId2" Type="http://schemas.microsoft.com/office/2018/10/relationships/comments" Target="../comments/modernComment_2EF_7CCCF80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fhirpath-lab.com/questionnaire/tester" TargetMode="External"/><Relationship Id="rId4" Type="http://schemas.openxmlformats.org/officeDocument/2006/relationships/hyperlink" Target="https://sdc.beda.software"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2A55B74-6F49-9F22-9178-DE37CD82D03E}"/>
              </a:ext>
            </a:extLst>
          </p:cNvPr>
          <p:cNvSpPr>
            <a:spLocks noGrp="1"/>
          </p:cNvSpPr>
          <p:nvPr>
            <p:ph type="body" sz="quarter" idx="16"/>
          </p:nvPr>
        </p:nvSpPr>
        <p:spPr>
          <a:xfrm>
            <a:off x="534075" y="460316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Lloyd McKenzie | February 2025</a:t>
            </a:r>
            <a:endParaRPr lang="en-US" dirty="0"/>
          </a:p>
        </p:txBody>
      </p:sp>
      <p:sp>
        <p:nvSpPr>
          <p:cNvPr id="2" name="Text Placeholder 1">
            <a:extLst>
              <a:ext uri="{FF2B5EF4-FFF2-40B4-BE49-F238E27FC236}">
                <a16:creationId xmlns:a16="http://schemas.microsoft.com/office/drawing/2014/main" id="{E265F639-6FEA-A56A-8782-FB04C81D81D5}"/>
              </a:ext>
            </a:extLst>
          </p:cNvPr>
          <p:cNvSpPr>
            <a:spLocks noGrp="1"/>
          </p:cNvSpPr>
          <p:nvPr>
            <p:ph type="body" sz="quarter" idx="14"/>
          </p:nvPr>
        </p:nvSpPr>
        <p:spPr>
          <a:xfrm>
            <a:off x="534075" y="275649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Overview</a:t>
            </a:r>
            <a:endParaRPr lang="en-US" dirty="0"/>
          </a:p>
        </p:txBody>
      </p:sp>
      <p:sp>
        <p:nvSpPr>
          <p:cNvPr id="7" name="Text Placeholder 6">
            <a:extLst>
              <a:ext uri="{FF2B5EF4-FFF2-40B4-BE49-F238E27FC236}">
                <a16:creationId xmlns:a16="http://schemas.microsoft.com/office/drawing/2014/main" id="{4F7F09CA-AAA3-4BE6-D1C9-77D304F05A8A}"/>
              </a:ext>
            </a:extLst>
          </p:cNvPr>
          <p:cNvSpPr>
            <a:spLocks noGrp="1"/>
          </p:cNvSpPr>
          <p:nvPr>
            <p:ph type="body" sz="quarter" idx="17"/>
          </p:nvPr>
        </p:nvSpPr>
        <p:spPr>
          <a:xfrm>
            <a:off x="534075" y="2263771"/>
            <a:ext cx="4383157" cy="182807"/>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Structured Data Capture (SDC)</a:t>
            </a:r>
            <a:endParaRPr lang="en-US" dirty="0"/>
          </a:p>
        </p:txBody>
      </p:sp>
      <p:pic>
        <p:nvPicPr>
          <p:cNvPr id="3" name="Picture 2">
            <a:extLst>
              <a:ext uri="{FF2B5EF4-FFF2-40B4-BE49-F238E27FC236}">
                <a16:creationId xmlns:a16="http://schemas.microsoft.com/office/drawing/2014/main" id="{D757EB45-C247-3B54-4921-3BF1D56F9D38}"/>
              </a:ext>
            </a:extLst>
          </p:cNvPr>
          <p:cNvPicPr>
            <a:picLocks noChangeAspect="1"/>
          </p:cNvPicPr>
          <p:nvPr/>
        </p:nvPicPr>
        <p:blipFill>
          <a:blip r:embed="rId3"/>
          <a:stretch>
            <a:fillRect/>
          </a:stretch>
        </p:blipFill>
        <p:spPr>
          <a:xfrm>
            <a:off x="3375580" y="4601608"/>
            <a:ext cx="1304925" cy="457200"/>
          </a:xfrm>
          <a:prstGeom prst="rect">
            <a:avLst/>
          </a:prstGeom>
        </p:spPr>
      </p:pic>
    </p:spTree>
    <p:extLst>
      <p:ext uri="{BB962C8B-B14F-4D97-AF65-F5344CB8AC3E}">
        <p14:creationId xmlns:p14="http://schemas.microsoft.com/office/powerpoint/2010/main" val="203076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F29E-4811-4720-BDA9-B7D6A002579F}"/>
              </a:ext>
            </a:extLst>
          </p:cNvPr>
          <p:cNvSpPr>
            <a:spLocks noGrp="1"/>
          </p:cNvSpPr>
          <p:nvPr>
            <p:ph type="title"/>
          </p:nvPr>
        </p:nvSpPr>
        <p:spPr/>
        <p:txBody>
          <a:bodyPr/>
          <a:lstStyle/>
          <a:p>
            <a:r>
              <a:rPr lang="en-US"/>
              <a:t>Forms in Healthcare</a:t>
            </a:r>
          </a:p>
        </p:txBody>
      </p:sp>
      <p:sp>
        <p:nvSpPr>
          <p:cNvPr id="3" name="Text Placeholder 2">
            <a:extLst>
              <a:ext uri="{FF2B5EF4-FFF2-40B4-BE49-F238E27FC236}">
                <a16:creationId xmlns:a16="http://schemas.microsoft.com/office/drawing/2014/main" id="{ABC62119-E805-4DF4-9C98-5CB756D1D8DC}"/>
              </a:ext>
            </a:extLst>
          </p:cNvPr>
          <p:cNvSpPr>
            <a:spLocks noGrp="1"/>
          </p:cNvSpPr>
          <p:nvPr>
            <p:ph type="body" sz="quarter" idx="13"/>
          </p:nvPr>
        </p:nvSpPr>
        <p:spPr/>
        <p:txBody>
          <a:bodyPr/>
          <a:lstStyle/>
          <a:p>
            <a:r>
              <a:rPr lang="en-AU"/>
              <a:t>Assessments (Primary Care)</a:t>
            </a:r>
          </a:p>
          <a:p>
            <a:r>
              <a:rPr lang="en-AU"/>
              <a:t>Assessments (consumer)</a:t>
            </a:r>
          </a:p>
          <a:p>
            <a:r>
              <a:rPr lang="en-AU"/>
              <a:t>“Patient Reported Outcomes”</a:t>
            </a:r>
          </a:p>
          <a:p>
            <a:r>
              <a:rPr lang="en-AU"/>
              <a:t>Case Report Forms</a:t>
            </a:r>
          </a:p>
          <a:p>
            <a:r>
              <a:rPr lang="en-AU"/>
              <a:t>Gov't/Statutory forms</a:t>
            </a:r>
          </a:p>
          <a:p>
            <a:r>
              <a:rPr lang="en-AU"/>
              <a:t>Referrals template</a:t>
            </a:r>
          </a:p>
          <a:p>
            <a:r>
              <a:rPr lang="en-AU"/>
              <a:t>Pre-determination/Claims Forms</a:t>
            </a:r>
          </a:p>
        </p:txBody>
      </p:sp>
      <p:sp>
        <p:nvSpPr>
          <p:cNvPr id="4" name="Footer Placeholder 3">
            <a:extLst>
              <a:ext uri="{FF2B5EF4-FFF2-40B4-BE49-F238E27FC236}">
                <a16:creationId xmlns:a16="http://schemas.microsoft.com/office/drawing/2014/main" id="{981A948B-EC2C-462D-9A99-323053BE3A01}"/>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7422570C-04E9-4972-B6C7-A4E4413EEEAF}"/>
              </a:ext>
            </a:extLst>
          </p:cNvPr>
          <p:cNvSpPr>
            <a:spLocks noGrp="1"/>
          </p:cNvSpPr>
          <p:nvPr>
            <p:ph type="sldNum" sz="quarter" idx="11"/>
          </p:nvPr>
        </p:nvSpPr>
        <p:spPr/>
        <p:txBody>
          <a:bodyPr/>
          <a:lstStyle/>
          <a:p>
            <a:fld id="{6CACE926-AEF5-4BFE-8BD7-24414108CB7B}" type="slidenum">
              <a:rPr lang="en-US" altLang="en-US" smtClean="0"/>
              <a:pPr/>
              <a:t>10</a:t>
            </a:fld>
            <a:endParaRPr lang="en-US" altLang="en-US"/>
          </a:p>
        </p:txBody>
      </p:sp>
      <p:sp>
        <p:nvSpPr>
          <p:cNvPr id="6" name="Text Placeholder 3">
            <a:extLst>
              <a:ext uri="{FF2B5EF4-FFF2-40B4-BE49-F238E27FC236}">
                <a16:creationId xmlns:a16="http://schemas.microsoft.com/office/drawing/2014/main" id="{9A694AFB-1491-40C5-A921-DC6C038BFFE9}"/>
              </a:ext>
            </a:extLst>
          </p:cNvPr>
          <p:cNvSpPr txBox="1">
            <a:spLocks/>
          </p:cNvSpPr>
          <p:nvPr/>
        </p:nvSpPr>
        <p:spPr bwMode="auto">
          <a:xfrm>
            <a:off x="5356225" y="1357313"/>
            <a:ext cx="37877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2400"/>
              <a:t>Admission forms</a:t>
            </a:r>
          </a:p>
          <a:p>
            <a:r>
              <a:rPr lang="en-AU" sz="2400"/>
              <a:t>Satisfaction survey</a:t>
            </a:r>
          </a:p>
          <a:p>
            <a:r>
              <a:rPr lang="en-AU" sz="2400"/>
              <a:t>Surgical checklists</a:t>
            </a:r>
          </a:p>
          <a:p>
            <a:r>
              <a:rPr lang="en-AU" sz="2400"/>
              <a:t>Public Health Reporting</a:t>
            </a:r>
          </a:p>
          <a:p>
            <a:r>
              <a:rPr lang="en-AU" sz="2400"/>
              <a:t>Insurance/Payments</a:t>
            </a:r>
          </a:p>
          <a:p>
            <a:r>
              <a:rPr lang="en-AU" sz="2400"/>
              <a:t>General data entry</a:t>
            </a:r>
          </a:p>
          <a:p>
            <a:endParaRPr lang="en-AU" sz="2400"/>
          </a:p>
        </p:txBody>
      </p:sp>
    </p:spTree>
    <p:extLst>
      <p:ext uri="{BB962C8B-B14F-4D97-AF65-F5344CB8AC3E}">
        <p14:creationId xmlns:p14="http://schemas.microsoft.com/office/powerpoint/2010/main" val="67406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2594-18E9-4202-A25F-D700E7D0F342}"/>
              </a:ext>
            </a:extLst>
          </p:cNvPr>
          <p:cNvSpPr>
            <a:spLocks noGrp="1"/>
          </p:cNvSpPr>
          <p:nvPr>
            <p:ph type="title"/>
          </p:nvPr>
        </p:nvSpPr>
        <p:spPr>
          <a:xfrm>
            <a:off x="613647" y="208385"/>
            <a:ext cx="5276944" cy="779921"/>
          </a:xfrm>
        </p:spPr>
        <p:txBody>
          <a:bodyPr/>
          <a:lstStyle/>
          <a:p>
            <a:r>
              <a:rPr lang="en-CA" sz="2800"/>
              <a:t>Why use forms?</a:t>
            </a:r>
          </a:p>
        </p:txBody>
      </p:sp>
      <p:sp>
        <p:nvSpPr>
          <p:cNvPr id="7" name="Text Placeholder 6">
            <a:extLst>
              <a:ext uri="{FF2B5EF4-FFF2-40B4-BE49-F238E27FC236}">
                <a16:creationId xmlns:a16="http://schemas.microsoft.com/office/drawing/2014/main" id="{54D041DF-033A-47F2-ADF5-8F3B88540DC7}"/>
              </a:ext>
            </a:extLst>
          </p:cNvPr>
          <p:cNvSpPr>
            <a:spLocks noGrp="1"/>
          </p:cNvSpPr>
          <p:nvPr>
            <p:ph type="body" sz="quarter" idx="16"/>
          </p:nvPr>
        </p:nvSpPr>
        <p:spPr/>
        <p:txBody>
          <a:bodyPr/>
          <a:lstStyle/>
          <a:p>
            <a:r>
              <a:rPr lang="en-CA" sz="2000" err="1"/>
              <a:t>AllergyIntolerance</a:t>
            </a:r>
            <a:endParaRPr lang="en-CA" sz="2000"/>
          </a:p>
          <a:p>
            <a:r>
              <a:rPr lang="en-CA" sz="2000"/>
              <a:t>Condition</a:t>
            </a:r>
          </a:p>
          <a:p>
            <a:r>
              <a:rPr lang="en-CA" sz="2000"/>
              <a:t>Encounter</a:t>
            </a:r>
          </a:p>
          <a:p>
            <a:r>
              <a:rPr lang="en-CA" sz="2000" err="1"/>
              <a:t>FamilyMemberHistory</a:t>
            </a:r>
            <a:endParaRPr lang="en-CA" sz="2000"/>
          </a:p>
          <a:p>
            <a:r>
              <a:rPr lang="en-CA" sz="2000" err="1"/>
              <a:t>MedicationStatement</a:t>
            </a:r>
            <a:endParaRPr lang="en-CA" sz="2000"/>
          </a:p>
          <a:p>
            <a:r>
              <a:rPr lang="en-CA" sz="2000"/>
              <a:t>Observation</a:t>
            </a:r>
          </a:p>
          <a:p>
            <a:r>
              <a:rPr lang="en-CA" sz="2000"/>
              <a:t>Patient</a:t>
            </a:r>
          </a:p>
          <a:p>
            <a:r>
              <a:rPr lang="en-CA" sz="2000"/>
              <a:t>100+ other resources</a:t>
            </a:r>
          </a:p>
        </p:txBody>
      </p:sp>
      <p:sp>
        <p:nvSpPr>
          <p:cNvPr id="8" name="Text Placeholder 7">
            <a:extLst>
              <a:ext uri="{FF2B5EF4-FFF2-40B4-BE49-F238E27FC236}">
                <a16:creationId xmlns:a16="http://schemas.microsoft.com/office/drawing/2014/main" id="{ADDD8B1D-F398-477E-8815-E34259344054}"/>
              </a:ext>
            </a:extLst>
          </p:cNvPr>
          <p:cNvSpPr>
            <a:spLocks noGrp="1"/>
          </p:cNvSpPr>
          <p:nvPr>
            <p:ph type="body" sz="quarter" idx="17"/>
          </p:nvPr>
        </p:nvSpPr>
        <p:spPr/>
        <p:txBody>
          <a:bodyPr/>
          <a:lstStyle/>
          <a:p>
            <a:endParaRPr lang="en-CA"/>
          </a:p>
          <a:p>
            <a:endParaRPr lang="en-CA"/>
          </a:p>
          <a:p>
            <a:r>
              <a:rPr lang="en-CA"/>
              <a:t>QuestionnaireResponse</a:t>
            </a:r>
          </a:p>
        </p:txBody>
      </p:sp>
      <p:sp>
        <p:nvSpPr>
          <p:cNvPr id="4" name="Footer Placeholder 3">
            <a:extLst>
              <a:ext uri="{FF2B5EF4-FFF2-40B4-BE49-F238E27FC236}">
                <a16:creationId xmlns:a16="http://schemas.microsoft.com/office/drawing/2014/main" id="{B06CCF77-9BAB-470C-BBE4-5CAF75E4C5B0}"/>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B88353BA-FD28-4955-8BC6-771D74344DAC}"/>
              </a:ext>
            </a:extLst>
          </p:cNvPr>
          <p:cNvSpPr>
            <a:spLocks noGrp="1"/>
          </p:cNvSpPr>
          <p:nvPr>
            <p:ph type="sldNum" sz="quarter" idx="11"/>
          </p:nvPr>
        </p:nvSpPr>
        <p:spPr/>
        <p:txBody>
          <a:bodyPr/>
          <a:lstStyle/>
          <a:p>
            <a:fld id="{6CACE926-AEF5-4BFE-8BD7-24414108CB7B}" type="slidenum">
              <a:rPr lang="en-US" altLang="en-US" smtClean="0"/>
              <a:pPr/>
              <a:t>11</a:t>
            </a:fld>
            <a:endParaRPr lang="en-US" altLang="en-US"/>
          </a:p>
        </p:txBody>
      </p:sp>
      <p:sp>
        <p:nvSpPr>
          <p:cNvPr id="9" name="TextBox 8">
            <a:extLst>
              <a:ext uri="{FF2B5EF4-FFF2-40B4-BE49-F238E27FC236}">
                <a16:creationId xmlns:a16="http://schemas.microsoft.com/office/drawing/2014/main" id="{4F6F2833-5F40-4224-8386-97A0271575DB}"/>
              </a:ext>
            </a:extLst>
          </p:cNvPr>
          <p:cNvSpPr txBox="1"/>
          <p:nvPr/>
        </p:nvSpPr>
        <p:spPr>
          <a:xfrm>
            <a:off x="3778983" y="2116747"/>
            <a:ext cx="848139" cy="646331"/>
          </a:xfrm>
          <a:prstGeom prst="rect">
            <a:avLst/>
          </a:prstGeom>
          <a:noFill/>
        </p:spPr>
        <p:txBody>
          <a:bodyPr wrap="square" rtlCol="0">
            <a:spAutoFit/>
          </a:bodyPr>
          <a:lstStyle/>
          <a:p>
            <a:r>
              <a:rPr lang="en-CA" sz="3600" b="1"/>
              <a:t>or</a:t>
            </a:r>
          </a:p>
        </p:txBody>
      </p:sp>
    </p:spTree>
    <p:extLst>
      <p:ext uri="{BB962C8B-B14F-4D97-AF65-F5344CB8AC3E}">
        <p14:creationId xmlns:p14="http://schemas.microsoft.com/office/powerpoint/2010/main" val="152659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FCB151-C815-4AC6-B240-2701FA22033B}"/>
              </a:ext>
            </a:extLst>
          </p:cNvPr>
          <p:cNvSpPr>
            <a:spLocks noGrp="1"/>
          </p:cNvSpPr>
          <p:nvPr>
            <p:ph type="title"/>
          </p:nvPr>
        </p:nvSpPr>
        <p:spPr/>
        <p:txBody>
          <a:bodyPr/>
          <a:lstStyle/>
          <a:p>
            <a:r>
              <a:rPr lang="en-CA"/>
              <a:t>Forms provide:</a:t>
            </a:r>
          </a:p>
        </p:txBody>
      </p:sp>
      <p:sp>
        <p:nvSpPr>
          <p:cNvPr id="9" name="Text Placeholder 8">
            <a:extLst>
              <a:ext uri="{FF2B5EF4-FFF2-40B4-BE49-F238E27FC236}">
                <a16:creationId xmlns:a16="http://schemas.microsoft.com/office/drawing/2014/main" id="{E1854BD6-FD3B-4FD6-8F17-4810E2B1AA7B}"/>
              </a:ext>
            </a:extLst>
          </p:cNvPr>
          <p:cNvSpPr>
            <a:spLocks noGrp="1"/>
          </p:cNvSpPr>
          <p:nvPr>
            <p:ph type="body" sz="quarter" idx="13"/>
          </p:nvPr>
        </p:nvSpPr>
        <p:spPr/>
        <p:txBody>
          <a:bodyPr/>
          <a:lstStyle/>
          <a:p>
            <a:r>
              <a:rPr lang="en-CA"/>
              <a:t>Tight control over user experience:</a:t>
            </a:r>
          </a:p>
          <a:p>
            <a:pPr lvl="1"/>
            <a:r>
              <a:rPr lang="en-CA"/>
              <a:t>How questions are phrased</a:t>
            </a:r>
          </a:p>
          <a:p>
            <a:pPr lvl="1"/>
            <a:r>
              <a:rPr lang="en-CA"/>
              <a:t>What answer choices are permitted</a:t>
            </a:r>
          </a:p>
          <a:p>
            <a:pPr lvl="1"/>
            <a:r>
              <a:rPr lang="en-CA"/>
              <a:t>What gets asked when (and in what order)</a:t>
            </a:r>
          </a:p>
          <a:p>
            <a:pPr lvl="1"/>
            <a:r>
              <a:rPr lang="en-CA"/>
              <a:t>User interface ‘appearance’</a:t>
            </a:r>
          </a:p>
          <a:p>
            <a:pPr lvl="1"/>
            <a:r>
              <a:rPr lang="en-CA"/>
              <a:t>i.e. Consistency in data capture</a:t>
            </a:r>
          </a:p>
          <a:p>
            <a:r>
              <a:rPr lang="en-CA"/>
              <a:t>Full flexibility in what data is captured and how</a:t>
            </a:r>
          </a:p>
          <a:p>
            <a:r>
              <a:rPr lang="en-CA"/>
              <a:t>Very simple data model</a:t>
            </a:r>
          </a:p>
        </p:txBody>
      </p:sp>
      <p:sp>
        <p:nvSpPr>
          <p:cNvPr id="6" name="Footer Placeholder 5">
            <a:extLst>
              <a:ext uri="{FF2B5EF4-FFF2-40B4-BE49-F238E27FC236}">
                <a16:creationId xmlns:a16="http://schemas.microsoft.com/office/drawing/2014/main" id="{5153F5F2-EE27-42ED-8EAA-3CF4D5DB0A11}"/>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7" name="Slide Number Placeholder 6">
            <a:extLst>
              <a:ext uri="{FF2B5EF4-FFF2-40B4-BE49-F238E27FC236}">
                <a16:creationId xmlns:a16="http://schemas.microsoft.com/office/drawing/2014/main" id="{57B1BC27-5CB0-46EC-9192-D5590877FCAC}"/>
              </a:ext>
            </a:extLst>
          </p:cNvPr>
          <p:cNvSpPr>
            <a:spLocks noGrp="1"/>
          </p:cNvSpPr>
          <p:nvPr>
            <p:ph type="sldNum" sz="quarter" idx="11"/>
          </p:nvPr>
        </p:nvSpPr>
        <p:spPr/>
        <p:txBody>
          <a:bodyPr/>
          <a:lstStyle/>
          <a:p>
            <a:fld id="{6CACE926-AEF5-4BFE-8BD7-24414108CB7B}" type="slidenum">
              <a:rPr lang="en-US" altLang="en-US" smtClean="0"/>
              <a:pPr/>
              <a:t>12</a:t>
            </a:fld>
            <a:endParaRPr lang="en-US" altLang="en-US"/>
          </a:p>
        </p:txBody>
      </p:sp>
    </p:spTree>
    <p:extLst>
      <p:ext uri="{BB962C8B-B14F-4D97-AF65-F5344CB8AC3E}">
        <p14:creationId xmlns:p14="http://schemas.microsoft.com/office/powerpoint/2010/main" val="465325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63BA0-4F4D-471D-B1C7-21F0D081760B}"/>
              </a:ext>
            </a:extLst>
          </p:cNvPr>
          <p:cNvSpPr>
            <a:spLocks noGrp="1"/>
          </p:cNvSpPr>
          <p:nvPr>
            <p:ph type="title"/>
          </p:nvPr>
        </p:nvSpPr>
        <p:spPr/>
        <p:txBody>
          <a:bodyPr/>
          <a:lstStyle/>
          <a:p>
            <a:r>
              <a:rPr lang="en-CA"/>
              <a:t>Forms for display	</a:t>
            </a:r>
          </a:p>
        </p:txBody>
      </p:sp>
      <p:sp>
        <p:nvSpPr>
          <p:cNvPr id="4" name="Footer Placeholder 3">
            <a:extLst>
              <a:ext uri="{FF2B5EF4-FFF2-40B4-BE49-F238E27FC236}">
                <a16:creationId xmlns:a16="http://schemas.microsoft.com/office/drawing/2014/main" id="{627EE3D3-E411-4216-B8F6-D214FE109496}"/>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A82D2FB4-5C2C-4F53-8D2F-CFDBCFD98416}"/>
              </a:ext>
            </a:extLst>
          </p:cNvPr>
          <p:cNvSpPr>
            <a:spLocks noGrp="1"/>
          </p:cNvSpPr>
          <p:nvPr>
            <p:ph type="sldNum" sz="quarter" idx="11"/>
          </p:nvPr>
        </p:nvSpPr>
        <p:spPr/>
        <p:txBody>
          <a:bodyPr/>
          <a:lstStyle/>
          <a:p>
            <a:fld id="{6CACE926-AEF5-4BFE-8BD7-24414108CB7B}" type="slidenum">
              <a:rPr lang="en-US" altLang="en-US" smtClean="0"/>
              <a:pPr/>
              <a:t>13</a:t>
            </a:fld>
            <a:endParaRPr lang="en-US" altLang="en-US"/>
          </a:p>
        </p:txBody>
      </p:sp>
      <p:pic>
        <p:nvPicPr>
          <p:cNvPr id="7" name="Picture 6">
            <a:extLst>
              <a:ext uri="{FF2B5EF4-FFF2-40B4-BE49-F238E27FC236}">
                <a16:creationId xmlns:a16="http://schemas.microsoft.com/office/drawing/2014/main" id="{CFD2A790-1238-4CFF-BAFA-9DEF75003F6D}"/>
              </a:ext>
            </a:extLst>
          </p:cNvPr>
          <p:cNvPicPr>
            <a:picLocks noChangeAspect="1"/>
          </p:cNvPicPr>
          <p:nvPr/>
        </p:nvPicPr>
        <p:blipFill>
          <a:blip r:embed="rId4"/>
          <a:stretch>
            <a:fillRect/>
          </a:stretch>
        </p:blipFill>
        <p:spPr>
          <a:xfrm>
            <a:off x="2048542" y="908329"/>
            <a:ext cx="5046921" cy="3845273"/>
          </a:xfrm>
          <a:prstGeom prst="rect">
            <a:avLst/>
          </a:prstGeom>
        </p:spPr>
      </p:pic>
    </p:spTree>
    <p:extLst>
      <p:ext uri="{BB962C8B-B14F-4D97-AF65-F5344CB8AC3E}">
        <p14:creationId xmlns:p14="http://schemas.microsoft.com/office/powerpoint/2010/main" val="315731444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1DD9-1BDC-4FE2-876E-1D072D3388FD}"/>
              </a:ext>
            </a:extLst>
          </p:cNvPr>
          <p:cNvSpPr>
            <a:spLocks noGrp="1"/>
          </p:cNvSpPr>
          <p:nvPr>
            <p:ph type="title"/>
          </p:nvPr>
        </p:nvSpPr>
        <p:spPr/>
        <p:txBody>
          <a:bodyPr/>
          <a:lstStyle/>
          <a:p>
            <a:r>
              <a:rPr lang="en-CA"/>
              <a:t>Why use anything other than Forms?</a:t>
            </a:r>
          </a:p>
        </p:txBody>
      </p:sp>
      <p:sp>
        <p:nvSpPr>
          <p:cNvPr id="3" name="Text Placeholder 2">
            <a:extLst>
              <a:ext uri="{FF2B5EF4-FFF2-40B4-BE49-F238E27FC236}">
                <a16:creationId xmlns:a16="http://schemas.microsoft.com/office/drawing/2014/main" id="{D3EF8B08-29E7-4EC6-9471-34D3A4DC94D4}"/>
              </a:ext>
            </a:extLst>
          </p:cNvPr>
          <p:cNvSpPr>
            <a:spLocks noGrp="1"/>
          </p:cNvSpPr>
          <p:nvPr>
            <p:ph type="body" sz="quarter" idx="13"/>
          </p:nvPr>
        </p:nvSpPr>
        <p:spPr/>
        <p:txBody>
          <a:bodyPr/>
          <a:lstStyle/>
          <a:p>
            <a:r>
              <a:rPr lang="en-CA" sz="2000"/>
              <a:t>Questionnaire responses aren’t “standard”</a:t>
            </a:r>
          </a:p>
          <a:p>
            <a:pPr lvl="1"/>
            <a:r>
              <a:rPr lang="en-CA" sz="1800"/>
              <a:t>Inconsistent over time (different form ‘versions’)</a:t>
            </a:r>
          </a:p>
          <a:p>
            <a:pPr lvl="2"/>
            <a:r>
              <a:rPr lang="en-CA" sz="1800"/>
              <a:t>Forms change fairly often</a:t>
            </a:r>
          </a:p>
          <a:p>
            <a:pPr lvl="1"/>
            <a:r>
              <a:rPr lang="en-CA" sz="1800"/>
              <a:t>Inconsistent across organizations</a:t>
            </a:r>
          </a:p>
          <a:p>
            <a:pPr lvl="1"/>
            <a:r>
              <a:rPr lang="en-CA" sz="1800"/>
              <a:t>Meaning of elements influenced by previous questions</a:t>
            </a:r>
          </a:p>
          <a:p>
            <a:pPr lvl="2"/>
            <a:r>
              <a:rPr lang="en-CA" sz="1800"/>
              <a:t>“Address” means different things depending where it appears on the form</a:t>
            </a:r>
          </a:p>
          <a:p>
            <a:r>
              <a:rPr lang="en-CA" sz="2000"/>
              <a:t>In general, can’t query QuestionnaireResponse based on what the answers are</a:t>
            </a:r>
          </a:p>
        </p:txBody>
      </p:sp>
      <p:sp>
        <p:nvSpPr>
          <p:cNvPr id="4" name="Footer Placeholder 3">
            <a:extLst>
              <a:ext uri="{FF2B5EF4-FFF2-40B4-BE49-F238E27FC236}">
                <a16:creationId xmlns:a16="http://schemas.microsoft.com/office/drawing/2014/main" id="{BC243C0D-CBBF-4A35-ABAA-2B5410FA1903}"/>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5E125348-A81E-49B2-9D55-50EC22BD74D4}"/>
              </a:ext>
            </a:extLst>
          </p:cNvPr>
          <p:cNvSpPr>
            <a:spLocks noGrp="1"/>
          </p:cNvSpPr>
          <p:nvPr>
            <p:ph type="sldNum" sz="quarter" idx="11"/>
          </p:nvPr>
        </p:nvSpPr>
        <p:spPr/>
        <p:txBody>
          <a:bodyPr/>
          <a:lstStyle/>
          <a:p>
            <a:fld id="{6CACE926-AEF5-4BFE-8BD7-24414108CB7B}" type="slidenum">
              <a:rPr lang="en-US" altLang="en-US" smtClean="0"/>
              <a:pPr/>
              <a:t>14</a:t>
            </a:fld>
            <a:endParaRPr lang="en-US" altLang="en-US"/>
          </a:p>
        </p:txBody>
      </p:sp>
    </p:spTree>
    <p:extLst>
      <p:ext uri="{BB962C8B-B14F-4D97-AF65-F5344CB8AC3E}">
        <p14:creationId xmlns:p14="http://schemas.microsoft.com/office/powerpoint/2010/main" val="4255179646"/>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7A403-7CC5-4F35-90AC-1F9DB6ECC443}"/>
              </a:ext>
            </a:extLst>
          </p:cNvPr>
          <p:cNvSpPr>
            <a:spLocks noGrp="1"/>
          </p:cNvSpPr>
          <p:nvPr>
            <p:ph type="title"/>
          </p:nvPr>
        </p:nvSpPr>
        <p:spPr/>
        <p:txBody>
          <a:bodyPr/>
          <a:lstStyle/>
          <a:p>
            <a:r>
              <a:rPr lang="en-CA"/>
              <a:t>Common pattern</a:t>
            </a:r>
          </a:p>
        </p:txBody>
      </p:sp>
      <p:sp>
        <p:nvSpPr>
          <p:cNvPr id="3" name="Text Placeholder 2">
            <a:extLst>
              <a:ext uri="{FF2B5EF4-FFF2-40B4-BE49-F238E27FC236}">
                <a16:creationId xmlns:a16="http://schemas.microsoft.com/office/drawing/2014/main" id="{7B978CDD-8F6F-49B5-AB6A-B7EC54831669}"/>
              </a:ext>
            </a:extLst>
          </p:cNvPr>
          <p:cNvSpPr>
            <a:spLocks noGrp="1"/>
          </p:cNvSpPr>
          <p:nvPr>
            <p:ph type="body" sz="quarter" idx="13"/>
          </p:nvPr>
        </p:nvSpPr>
        <p:spPr/>
        <p:txBody>
          <a:bodyPr/>
          <a:lstStyle/>
          <a:p>
            <a:r>
              <a:rPr lang="en-CA">
                <a:ea typeface="ヒラギノ角ゴ Pro W3"/>
              </a:rPr>
              <a:t>Use forms to capture data</a:t>
            </a:r>
          </a:p>
          <a:p>
            <a:pPr lvl="1"/>
            <a:r>
              <a:rPr lang="en-CA">
                <a:ea typeface="ヒラギノ角ゴ Pro W3"/>
              </a:rPr>
              <a:t>Especially when using ‘simple’ clients</a:t>
            </a:r>
          </a:p>
          <a:p>
            <a:pPr lvl="1"/>
            <a:r>
              <a:rPr lang="en-CA">
                <a:ea typeface="ヒラギノ角ゴ Pro W3"/>
              </a:rPr>
              <a:t>Possibly use ‘population’ to suck in data from existing records</a:t>
            </a:r>
          </a:p>
          <a:p>
            <a:r>
              <a:rPr lang="en-CA">
                <a:ea typeface="ヒラギノ角ゴ Pro W3"/>
              </a:rPr>
              <a:t>Extract data from form into other resources</a:t>
            </a:r>
          </a:p>
          <a:p>
            <a:r>
              <a:rPr lang="en-CA">
                <a:ea typeface="ヒラギノ角ゴ Pro W3"/>
              </a:rPr>
              <a:t>Use Provenance to track where the data came from</a:t>
            </a:r>
          </a:p>
          <a:p>
            <a:r>
              <a:rPr lang="en-CA">
                <a:ea typeface="ヒラギノ角ゴ Pro W3"/>
              </a:rPr>
              <a:t>Primarily pass around other resources</a:t>
            </a:r>
          </a:p>
          <a:p>
            <a:pPr lvl="1"/>
            <a:r>
              <a:rPr lang="en-CA">
                <a:ea typeface="ヒラギノ角ゴ Pro W3"/>
              </a:rPr>
              <a:t>Can pass around Provenance and original </a:t>
            </a:r>
            <a:r>
              <a:rPr lang="en-CA" err="1">
                <a:ea typeface="ヒラギノ角ゴ Pro W3"/>
              </a:rPr>
              <a:t>QuestionnaireResponse</a:t>
            </a:r>
            <a:r>
              <a:rPr lang="en-CA">
                <a:ea typeface="ヒラギノ角ゴ Pro W3"/>
              </a:rPr>
              <a:t> if needed</a:t>
            </a:r>
          </a:p>
        </p:txBody>
      </p:sp>
      <p:sp>
        <p:nvSpPr>
          <p:cNvPr id="4" name="Footer Placeholder 3">
            <a:extLst>
              <a:ext uri="{FF2B5EF4-FFF2-40B4-BE49-F238E27FC236}">
                <a16:creationId xmlns:a16="http://schemas.microsoft.com/office/drawing/2014/main" id="{393F9C6B-13F8-4A0E-8F1A-6C0D9F0B3694}"/>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79C91B6F-489B-42F6-9D72-507DDB69DAF1}"/>
              </a:ext>
            </a:extLst>
          </p:cNvPr>
          <p:cNvSpPr>
            <a:spLocks noGrp="1"/>
          </p:cNvSpPr>
          <p:nvPr>
            <p:ph type="sldNum" sz="quarter" idx="11"/>
          </p:nvPr>
        </p:nvSpPr>
        <p:spPr/>
        <p:txBody>
          <a:bodyPr/>
          <a:lstStyle/>
          <a:p>
            <a:fld id="{6CACE926-AEF5-4BFE-8BD7-24414108CB7B}" type="slidenum">
              <a:rPr lang="en-US" altLang="en-US" smtClean="0"/>
              <a:pPr/>
              <a:t>15</a:t>
            </a:fld>
            <a:endParaRPr lang="en-US" altLang="en-US"/>
          </a:p>
        </p:txBody>
      </p:sp>
    </p:spTree>
    <p:extLst>
      <p:ext uri="{BB962C8B-B14F-4D97-AF65-F5344CB8AC3E}">
        <p14:creationId xmlns:p14="http://schemas.microsoft.com/office/powerpoint/2010/main" val="1660442019"/>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C1814-7F4B-B6EA-FA19-3DEE710ACE1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AFFCE7-B398-DB2B-B214-3ED6EE7C627D}"/>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A03D2499-0BE1-68E8-2E3C-28DD3E52F0A0}"/>
              </a:ext>
            </a:extLst>
          </p:cNvPr>
          <p:cNvSpPr>
            <a:spLocks noGrp="1"/>
          </p:cNvSpPr>
          <p:nvPr>
            <p:ph type="sldNum" sz="quarter" idx="11"/>
          </p:nvPr>
        </p:nvSpPr>
        <p:spPr/>
        <p:txBody>
          <a:bodyPr/>
          <a:lstStyle/>
          <a:p>
            <a:fld id="{6CACE926-AEF5-4BFE-8BD7-24414108CB7B}" type="slidenum">
              <a:rPr lang="en-US" altLang="en-US" smtClean="0"/>
              <a:pPr/>
              <a:t>16</a:t>
            </a:fld>
            <a:endParaRPr lang="en-US" altLang="en-US"/>
          </a:p>
        </p:txBody>
      </p:sp>
      <p:graphicFrame>
        <p:nvGraphicFramePr>
          <p:cNvPr id="6" name="Diagram 5">
            <a:extLst>
              <a:ext uri="{FF2B5EF4-FFF2-40B4-BE49-F238E27FC236}">
                <a16:creationId xmlns:a16="http://schemas.microsoft.com/office/drawing/2014/main" id="{23CF8D7D-D5A6-C5BB-2D6F-F5BF2A702E1E}"/>
              </a:ext>
            </a:extLst>
          </p:cNvPr>
          <p:cNvGraphicFramePr/>
          <p:nvPr>
            <p:extLst>
              <p:ext uri="{D42A27DB-BD31-4B8C-83A1-F6EECF244321}">
                <p14:modId xmlns:p14="http://schemas.microsoft.com/office/powerpoint/2010/main" val="204179999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802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close up of a map&#10;&#10;Description generated with high confidence">
            <a:extLst>
              <a:ext uri="{FF2B5EF4-FFF2-40B4-BE49-F238E27FC236}">
                <a16:creationId xmlns:a16="http://schemas.microsoft.com/office/drawing/2014/main" id="{A819DD50-8CBD-45AB-ACC2-B4A02B3F1F75}"/>
              </a:ext>
            </a:extLst>
          </p:cNvPr>
          <p:cNvPicPr>
            <a:picLocks noChangeAspect="1"/>
          </p:cNvPicPr>
          <p:nvPr/>
        </p:nvPicPr>
        <p:blipFill>
          <a:blip r:embed="rId3"/>
          <a:stretch>
            <a:fillRect/>
          </a:stretch>
        </p:blipFill>
        <p:spPr>
          <a:xfrm>
            <a:off x="2344859" y="-373706"/>
            <a:ext cx="7389835" cy="4829796"/>
          </a:xfrm>
          <a:prstGeom prst="rect">
            <a:avLst/>
          </a:prstGeom>
        </p:spPr>
      </p:pic>
      <p:sp>
        <p:nvSpPr>
          <p:cNvPr id="2" name="Title 1"/>
          <p:cNvSpPr>
            <a:spLocks noGrp="1"/>
          </p:cNvSpPr>
          <p:nvPr>
            <p:ph type="title"/>
          </p:nvPr>
        </p:nvSpPr>
        <p:spPr/>
        <p:txBody>
          <a:bodyPr/>
          <a:lstStyle/>
          <a:p>
            <a:r>
              <a:rPr lang="en-US"/>
              <a:t>FHIR Questionnaire Resources</a:t>
            </a:r>
          </a:p>
        </p:txBody>
      </p:sp>
      <p:sp>
        <p:nvSpPr>
          <p:cNvPr id="4" name="Text Placeholder 3">
            <a:extLst>
              <a:ext uri="{FF2B5EF4-FFF2-40B4-BE49-F238E27FC236}">
                <a16:creationId xmlns:a16="http://schemas.microsoft.com/office/drawing/2014/main" id="{7F4FD524-C356-4D3A-AA68-167B135F98E0}"/>
              </a:ext>
            </a:extLst>
          </p:cNvPr>
          <p:cNvSpPr>
            <a:spLocks noGrp="1"/>
          </p:cNvSpPr>
          <p:nvPr>
            <p:ph type="body" sz="quarter" idx="13"/>
          </p:nvPr>
        </p:nvSpPr>
        <p:spPr/>
        <p:txBody>
          <a:bodyPr/>
          <a:lstStyle/>
          <a:p>
            <a:r>
              <a:rPr lang="en-AU" sz="2000" dirty="0"/>
              <a:t>Questionnaire</a:t>
            </a:r>
          </a:p>
          <a:p>
            <a:pPr lvl="1"/>
            <a:r>
              <a:rPr lang="en-AU" sz="1800" dirty="0"/>
              <a:t>Defines the fields in the form</a:t>
            </a:r>
          </a:p>
          <a:p>
            <a:r>
              <a:rPr lang="en-AU" sz="2000" dirty="0"/>
              <a:t>Value Set</a:t>
            </a:r>
          </a:p>
          <a:p>
            <a:pPr lvl="1"/>
            <a:r>
              <a:rPr lang="en-AU" sz="1800" dirty="0"/>
              <a:t>Allowed coded answers</a:t>
            </a:r>
          </a:p>
          <a:p>
            <a:r>
              <a:rPr lang="en-AU" sz="2000" dirty="0"/>
              <a:t>QuestionnaireResponse</a:t>
            </a:r>
          </a:p>
          <a:p>
            <a:pPr lvl="1"/>
            <a:r>
              <a:rPr lang="en-AU" sz="1800" dirty="0"/>
              <a:t>Specific set of answers</a:t>
            </a:r>
          </a:p>
          <a:p>
            <a:r>
              <a:rPr lang="en-AU" sz="2000" dirty="0"/>
              <a:t>Other</a:t>
            </a:r>
          </a:p>
          <a:p>
            <a:pPr lvl="1"/>
            <a:r>
              <a:rPr lang="en-AU" sz="1800" dirty="0"/>
              <a:t>Extensions, Operations, Profiles, Implementation Guides (incl SDC)</a:t>
            </a:r>
          </a:p>
        </p:txBody>
      </p:sp>
    </p:spTree>
    <p:extLst>
      <p:ext uri="{BB962C8B-B14F-4D97-AF65-F5344CB8AC3E}">
        <p14:creationId xmlns:p14="http://schemas.microsoft.com/office/powerpoint/2010/main" val="58671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EBE-D107-4248-9FFB-6968C8C40F42}"/>
              </a:ext>
            </a:extLst>
          </p:cNvPr>
          <p:cNvSpPr>
            <a:spLocks noGrp="1"/>
          </p:cNvSpPr>
          <p:nvPr>
            <p:ph type="title"/>
          </p:nvPr>
        </p:nvSpPr>
        <p:spPr/>
        <p:txBody>
          <a:bodyPr/>
          <a:lstStyle/>
          <a:p>
            <a:r>
              <a:rPr lang="en-US"/>
              <a:t>Questionnaire</a:t>
            </a:r>
          </a:p>
        </p:txBody>
      </p:sp>
      <p:sp>
        <p:nvSpPr>
          <p:cNvPr id="3" name="Text Placeholder 2">
            <a:extLst>
              <a:ext uri="{FF2B5EF4-FFF2-40B4-BE49-F238E27FC236}">
                <a16:creationId xmlns:a16="http://schemas.microsoft.com/office/drawing/2014/main" id="{0A6056EA-B749-4FDB-AF35-9D3721A6049A}"/>
              </a:ext>
            </a:extLst>
          </p:cNvPr>
          <p:cNvSpPr>
            <a:spLocks noGrp="1"/>
          </p:cNvSpPr>
          <p:nvPr>
            <p:ph type="body" sz="quarter" idx="13"/>
          </p:nvPr>
        </p:nvSpPr>
        <p:spPr/>
        <p:txBody>
          <a:bodyPr/>
          <a:lstStyle/>
          <a:p>
            <a:r>
              <a:rPr lang="en-CA" sz="2000"/>
              <a:t>Used to represent forms/surveys/case report forms/etc.</a:t>
            </a:r>
          </a:p>
          <a:p>
            <a:r>
              <a:rPr lang="en-CA" sz="2000"/>
              <a:t>Can capture any sort of information</a:t>
            </a:r>
          </a:p>
          <a:p>
            <a:pPr lvl="1"/>
            <a:r>
              <a:rPr lang="en-CA" sz="1800"/>
              <a:t>clinical, administrative, financial, research, public health, …</a:t>
            </a:r>
          </a:p>
          <a:p>
            <a:r>
              <a:rPr lang="en-CA" sz="2000"/>
              <a:t>Hierarchical collections of questions</a:t>
            </a:r>
          </a:p>
          <a:p>
            <a:pPr lvl="1"/>
            <a:r>
              <a:rPr lang="en-CA" sz="1800"/>
              <a:t>May include ‘groups’ and instructions/guidance</a:t>
            </a:r>
          </a:p>
          <a:p>
            <a:pPr lvl="1"/>
            <a:r>
              <a:rPr lang="en-CA" sz="1800"/>
              <a:t>Control over allowed answer optionality, repetition, data type, options</a:t>
            </a:r>
          </a:p>
          <a:p>
            <a:pPr lvl="1"/>
            <a:r>
              <a:rPr lang="en-CA" sz="1800"/>
              <a:t>Some elements might be conditional</a:t>
            </a:r>
          </a:p>
          <a:p>
            <a:pPr lvl="2"/>
            <a:r>
              <a:rPr lang="en-CA" sz="1800"/>
              <a:t>e.g. “if question 2=female, then display question 5”</a:t>
            </a:r>
          </a:p>
        </p:txBody>
      </p:sp>
      <p:sp>
        <p:nvSpPr>
          <p:cNvPr id="4" name="Footer Placeholder 3">
            <a:extLst>
              <a:ext uri="{FF2B5EF4-FFF2-40B4-BE49-F238E27FC236}">
                <a16:creationId xmlns:a16="http://schemas.microsoft.com/office/drawing/2014/main" id="{294D0A1D-F1FD-4930-A48E-2D5B29D8DF00}"/>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F6742685-2424-419A-AB8C-D04A3E498DBC}"/>
              </a:ext>
            </a:extLst>
          </p:cNvPr>
          <p:cNvSpPr>
            <a:spLocks noGrp="1"/>
          </p:cNvSpPr>
          <p:nvPr>
            <p:ph type="sldNum" sz="quarter" idx="11"/>
          </p:nvPr>
        </p:nvSpPr>
        <p:spPr/>
        <p:txBody>
          <a:bodyPr/>
          <a:lstStyle/>
          <a:p>
            <a:fld id="{6CACE926-AEF5-4BFE-8BD7-24414108CB7B}" type="slidenum">
              <a:rPr lang="en-US" altLang="en-US" smtClean="0"/>
              <a:pPr/>
              <a:t>18</a:t>
            </a:fld>
            <a:endParaRPr lang="en-US" altLang="en-US"/>
          </a:p>
        </p:txBody>
      </p:sp>
    </p:spTree>
    <p:extLst>
      <p:ext uri="{BB962C8B-B14F-4D97-AF65-F5344CB8AC3E}">
        <p14:creationId xmlns:p14="http://schemas.microsoft.com/office/powerpoint/2010/main" val="2917706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3B38-966F-47D4-B0A5-6A9A1EB3FE1F}"/>
              </a:ext>
            </a:extLst>
          </p:cNvPr>
          <p:cNvSpPr>
            <a:spLocks noGrp="1"/>
          </p:cNvSpPr>
          <p:nvPr>
            <p:ph type="title"/>
          </p:nvPr>
        </p:nvSpPr>
        <p:spPr/>
        <p:txBody>
          <a:bodyPr/>
          <a:lstStyle/>
          <a:p>
            <a:r>
              <a:rPr lang="en-CA"/>
              <a:t>Structure of a Questionnaire</a:t>
            </a:r>
            <a:endParaRPr lang="en-US"/>
          </a:p>
        </p:txBody>
      </p:sp>
      <p:sp>
        <p:nvSpPr>
          <p:cNvPr id="3" name="Footer Placeholder 2">
            <a:extLst>
              <a:ext uri="{FF2B5EF4-FFF2-40B4-BE49-F238E27FC236}">
                <a16:creationId xmlns:a16="http://schemas.microsoft.com/office/drawing/2014/main" id="{B6E302F0-3471-4AF2-BE02-C0EC4F88E77F}"/>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4" name="Slide Number Placeholder 3">
            <a:extLst>
              <a:ext uri="{FF2B5EF4-FFF2-40B4-BE49-F238E27FC236}">
                <a16:creationId xmlns:a16="http://schemas.microsoft.com/office/drawing/2014/main" id="{CD73FF35-DA05-4820-97EF-24E6A862508B}"/>
              </a:ext>
            </a:extLst>
          </p:cNvPr>
          <p:cNvSpPr>
            <a:spLocks noGrp="1"/>
          </p:cNvSpPr>
          <p:nvPr>
            <p:ph type="sldNum" sz="quarter" idx="11"/>
          </p:nvPr>
        </p:nvSpPr>
        <p:spPr/>
        <p:txBody>
          <a:bodyPr/>
          <a:lstStyle/>
          <a:p>
            <a:fld id="{6CACE926-AEF5-4BFE-8BD7-24414108CB7B}" type="slidenum">
              <a:rPr lang="en-US" altLang="en-US" smtClean="0"/>
              <a:pPr/>
              <a:t>19</a:t>
            </a:fld>
            <a:endParaRPr lang="en-US" altLang="en-US"/>
          </a:p>
        </p:txBody>
      </p:sp>
      <p:sp>
        <p:nvSpPr>
          <p:cNvPr id="7" name="Rectangle 6">
            <a:extLst>
              <a:ext uri="{FF2B5EF4-FFF2-40B4-BE49-F238E27FC236}">
                <a16:creationId xmlns:a16="http://schemas.microsoft.com/office/drawing/2014/main" id="{8BC767E6-F1B4-42BD-B141-8228E22952A5}"/>
              </a:ext>
            </a:extLst>
          </p:cNvPr>
          <p:cNvSpPr/>
          <p:nvPr/>
        </p:nvSpPr>
        <p:spPr bwMode="auto">
          <a:xfrm>
            <a:off x="887065" y="1085092"/>
            <a:ext cx="3589450" cy="3346950"/>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Questionnaire</a:t>
            </a:r>
          </a:p>
        </p:txBody>
      </p:sp>
      <p:sp>
        <p:nvSpPr>
          <p:cNvPr id="8" name="Rectangle 7">
            <a:extLst>
              <a:ext uri="{FF2B5EF4-FFF2-40B4-BE49-F238E27FC236}">
                <a16:creationId xmlns:a16="http://schemas.microsoft.com/office/drawing/2014/main" id="{E57F7045-9A59-4980-A55F-BEEA477664B4}"/>
              </a:ext>
            </a:extLst>
          </p:cNvPr>
          <p:cNvSpPr/>
          <p:nvPr/>
        </p:nvSpPr>
        <p:spPr bwMode="auto">
          <a:xfrm>
            <a:off x="1074137" y="1574132"/>
            <a:ext cx="1890210" cy="9181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Metadata</a:t>
            </a:r>
          </a:p>
        </p:txBody>
      </p:sp>
      <p:sp>
        <p:nvSpPr>
          <p:cNvPr id="9" name="Rectangle 8">
            <a:extLst>
              <a:ext uri="{FF2B5EF4-FFF2-40B4-BE49-F238E27FC236}">
                <a16:creationId xmlns:a16="http://schemas.microsoft.com/office/drawing/2014/main" id="{2065C062-263E-4EE8-8B37-F023ECBE7B0B}"/>
              </a:ext>
            </a:extLst>
          </p:cNvPr>
          <p:cNvSpPr/>
          <p:nvPr/>
        </p:nvSpPr>
        <p:spPr bwMode="auto">
          <a:xfrm>
            <a:off x="1560190" y="2816271"/>
            <a:ext cx="1742844" cy="102802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sz="2800">
                <a:latin typeface="Arial" charset="0"/>
              </a:rPr>
              <a:t>Item</a:t>
            </a:r>
          </a:p>
          <a:p>
            <a:pPr defTabSz="685800" eaLnBrk="0" hangingPunct="0"/>
            <a:r>
              <a:rPr lang="en-CA" sz="1400">
                <a:latin typeface="Arial" charset="0"/>
              </a:rPr>
              <a:t>(Group, Question or</a:t>
            </a:r>
          </a:p>
          <a:p>
            <a:pPr defTabSz="685800" eaLnBrk="0" hangingPunct="0"/>
            <a:r>
              <a:rPr lang="en-CA" sz="1400">
                <a:latin typeface="Arial" charset="0"/>
              </a:rPr>
              <a:t>Display)</a:t>
            </a:r>
          </a:p>
        </p:txBody>
      </p:sp>
      <p:cxnSp>
        <p:nvCxnSpPr>
          <p:cNvPr id="10" name="Straight Connector 9">
            <a:extLst>
              <a:ext uri="{FF2B5EF4-FFF2-40B4-BE49-F238E27FC236}">
                <a16:creationId xmlns:a16="http://schemas.microsoft.com/office/drawing/2014/main" id="{6FA7490C-AEF6-4BBE-BFF8-60CE60A0EDF5}"/>
              </a:ext>
            </a:extLst>
          </p:cNvPr>
          <p:cNvCxnSpPr>
            <a:stCxn id="9" idx="3"/>
          </p:cNvCxnSpPr>
          <p:nvPr/>
        </p:nvCxnSpPr>
        <p:spPr bwMode="auto">
          <a:xfrm>
            <a:off x="3303034" y="3330281"/>
            <a:ext cx="3237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A8623190-F4A3-479F-9A23-AF8A30A59BE0}"/>
              </a:ext>
            </a:extLst>
          </p:cNvPr>
          <p:cNvCxnSpPr/>
          <p:nvPr/>
        </p:nvCxnSpPr>
        <p:spPr bwMode="auto">
          <a:xfrm>
            <a:off x="3626821" y="3330281"/>
            <a:ext cx="0" cy="86857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657EA89F-C3CF-411C-B618-1D2B77237866}"/>
              </a:ext>
            </a:extLst>
          </p:cNvPr>
          <p:cNvCxnSpPr>
            <a:endCxn id="9" idx="2"/>
          </p:cNvCxnSpPr>
          <p:nvPr/>
        </p:nvCxnSpPr>
        <p:spPr bwMode="auto">
          <a:xfrm flipV="1">
            <a:off x="2431612" y="3844291"/>
            <a:ext cx="0" cy="3545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02FBB9A0-6DFD-4E5D-8F32-14FD368141E2}"/>
              </a:ext>
            </a:extLst>
          </p:cNvPr>
          <p:cNvCxnSpPr/>
          <p:nvPr/>
        </p:nvCxnSpPr>
        <p:spPr bwMode="auto">
          <a:xfrm flipH="1">
            <a:off x="2431612" y="4198855"/>
            <a:ext cx="119521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97342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60BE-5EFD-4D48-9D4F-7BA611A40098}"/>
              </a:ext>
            </a:extLst>
          </p:cNvPr>
          <p:cNvSpPr>
            <a:spLocks noGrp="1"/>
          </p:cNvSpPr>
          <p:nvPr>
            <p:ph type="title"/>
          </p:nvPr>
        </p:nvSpPr>
        <p:spPr/>
        <p:txBody>
          <a:bodyPr/>
          <a:lstStyle/>
          <a:p>
            <a:r>
              <a:rPr lang="en-CA"/>
              <a:t>Who am I?</a:t>
            </a:r>
          </a:p>
        </p:txBody>
      </p:sp>
      <p:sp>
        <p:nvSpPr>
          <p:cNvPr id="3" name="Text Placeholder 2">
            <a:extLst>
              <a:ext uri="{FF2B5EF4-FFF2-40B4-BE49-F238E27FC236}">
                <a16:creationId xmlns:a16="http://schemas.microsoft.com/office/drawing/2014/main" id="{F4F28625-56DE-4E6D-944A-39B2939B56B4}"/>
              </a:ext>
            </a:extLst>
          </p:cNvPr>
          <p:cNvSpPr>
            <a:spLocks noGrp="1"/>
          </p:cNvSpPr>
          <p:nvPr>
            <p:ph type="body" sz="quarter" idx="13"/>
          </p:nvPr>
        </p:nvSpPr>
        <p:spPr/>
        <p:txBody>
          <a:bodyPr/>
          <a:lstStyle/>
          <a:p>
            <a:r>
              <a:rPr lang="en-US"/>
              <a:t>Name: Lloyd McKenzie</a:t>
            </a:r>
          </a:p>
          <a:p>
            <a:r>
              <a:rPr lang="en-US"/>
              <a:t>Company: Dogwood Health</a:t>
            </a:r>
          </a:p>
          <a:p>
            <a:r>
              <a:rPr lang="en-US"/>
              <a:t>Background:</a:t>
            </a:r>
          </a:p>
          <a:p>
            <a:pPr lvl="1"/>
            <a:r>
              <a:rPr lang="en-US"/>
              <a:t>One of FHIR’s 3 initial editors</a:t>
            </a:r>
          </a:p>
          <a:p>
            <a:pPr lvl="1"/>
            <a:r>
              <a:rPr lang="en-US"/>
              <a:t>Co-chair FHIR-Infrastructure, past chair FHIR Management Group</a:t>
            </a:r>
          </a:p>
          <a:p>
            <a:pPr lvl="1"/>
            <a:r>
              <a:rPr lang="en-US"/>
              <a:t>HL7 Fellow</a:t>
            </a:r>
          </a:p>
          <a:p>
            <a:pPr lvl="1"/>
            <a:r>
              <a:rPr lang="en-US"/>
              <a:t>Lead for both the ONC and international FHIR SDC projects</a:t>
            </a:r>
          </a:p>
          <a:p>
            <a:pPr lvl="1"/>
            <a:r>
              <a:rPr lang="en-US">
                <a:hlinkClick r:id="rId2"/>
              </a:rPr>
              <a:t>lloyd@dogwoodhealthconsulting.com</a:t>
            </a:r>
            <a:endParaRPr lang="en-CA"/>
          </a:p>
        </p:txBody>
      </p:sp>
      <p:sp>
        <p:nvSpPr>
          <p:cNvPr id="6" name="Footer Placeholder 5">
            <a:extLst>
              <a:ext uri="{FF2B5EF4-FFF2-40B4-BE49-F238E27FC236}">
                <a16:creationId xmlns:a16="http://schemas.microsoft.com/office/drawing/2014/main" id="{6800A3FA-C98F-470C-B249-AC7AFCD5482D}"/>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5" name="Slide Number Placeholder 4">
            <a:extLst>
              <a:ext uri="{FF2B5EF4-FFF2-40B4-BE49-F238E27FC236}">
                <a16:creationId xmlns:a16="http://schemas.microsoft.com/office/drawing/2014/main" id="{37233324-D520-44D6-BABD-140673A5B927}"/>
              </a:ext>
            </a:extLst>
          </p:cNvPr>
          <p:cNvSpPr>
            <a:spLocks noGrp="1"/>
          </p:cNvSpPr>
          <p:nvPr>
            <p:ph type="sldNum" sz="quarter" idx="11"/>
          </p:nvPr>
        </p:nvSpPr>
        <p:spPr/>
        <p:txBody>
          <a:bodyPr/>
          <a:lstStyle/>
          <a:p>
            <a:fld id="{6CACE926-AEF5-4BFE-8BD7-24414108CB7B}" type="slidenum">
              <a:rPr lang="en-US" altLang="en-US" smtClean="0"/>
              <a:pPr/>
              <a:t>2</a:t>
            </a:fld>
            <a:endParaRPr lang="en-US" altLang="en-US"/>
          </a:p>
        </p:txBody>
      </p:sp>
      <p:pic>
        <p:nvPicPr>
          <p:cNvPr id="8" name="Picture 7" descr="A person wearing a suit and tie smiling at the camera&#10;&#10;Description automatically generated">
            <a:extLst>
              <a:ext uri="{FF2B5EF4-FFF2-40B4-BE49-F238E27FC236}">
                <a16:creationId xmlns:a16="http://schemas.microsoft.com/office/drawing/2014/main" id="{549034C7-C9A0-4642-B53B-ACAA4B9277D9}"/>
              </a:ext>
            </a:extLst>
          </p:cNvPr>
          <p:cNvPicPr>
            <a:picLocks noChangeAspect="1"/>
          </p:cNvPicPr>
          <p:nvPr/>
        </p:nvPicPr>
        <p:blipFill>
          <a:blip r:embed="rId3"/>
          <a:stretch>
            <a:fillRect/>
          </a:stretch>
        </p:blipFill>
        <p:spPr>
          <a:xfrm>
            <a:off x="6175300" y="597142"/>
            <a:ext cx="2042891" cy="2042891"/>
          </a:xfrm>
          <a:prstGeom prst="rect">
            <a:avLst/>
          </a:prstGeom>
        </p:spPr>
      </p:pic>
    </p:spTree>
    <p:extLst>
      <p:ext uri="{BB962C8B-B14F-4D97-AF65-F5344CB8AC3E}">
        <p14:creationId xmlns:p14="http://schemas.microsoft.com/office/powerpoint/2010/main" val="154733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932F-46F2-40C2-BDCB-56E3E7A250B9}"/>
              </a:ext>
            </a:extLst>
          </p:cNvPr>
          <p:cNvSpPr>
            <a:spLocks noGrp="1"/>
          </p:cNvSpPr>
          <p:nvPr>
            <p:ph type="title"/>
          </p:nvPr>
        </p:nvSpPr>
        <p:spPr/>
        <p:txBody>
          <a:bodyPr/>
          <a:lstStyle/>
          <a:p>
            <a:r>
              <a:rPr lang="en-US"/>
              <a:t>Questionnaire</a:t>
            </a:r>
          </a:p>
        </p:txBody>
      </p:sp>
      <p:sp>
        <p:nvSpPr>
          <p:cNvPr id="3" name="Footer Placeholder 2">
            <a:extLst>
              <a:ext uri="{FF2B5EF4-FFF2-40B4-BE49-F238E27FC236}">
                <a16:creationId xmlns:a16="http://schemas.microsoft.com/office/drawing/2014/main" id="{7618F943-C9F9-4182-8954-1046C70AD02A}"/>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4" name="Slide Number Placeholder 3">
            <a:extLst>
              <a:ext uri="{FF2B5EF4-FFF2-40B4-BE49-F238E27FC236}">
                <a16:creationId xmlns:a16="http://schemas.microsoft.com/office/drawing/2014/main" id="{13A8EEC5-4714-48EC-958F-1E64A07C3B8F}"/>
              </a:ext>
            </a:extLst>
          </p:cNvPr>
          <p:cNvSpPr>
            <a:spLocks noGrp="1"/>
          </p:cNvSpPr>
          <p:nvPr>
            <p:ph type="sldNum" sz="quarter" idx="11"/>
          </p:nvPr>
        </p:nvSpPr>
        <p:spPr/>
        <p:txBody>
          <a:bodyPr/>
          <a:lstStyle/>
          <a:p>
            <a:fld id="{6CACE926-AEF5-4BFE-8BD7-24414108CB7B}" type="slidenum">
              <a:rPr lang="en-US" altLang="en-US" smtClean="0"/>
              <a:pPr/>
              <a:t>20</a:t>
            </a:fld>
            <a:endParaRPr lang="en-US" altLang="en-US"/>
          </a:p>
        </p:txBody>
      </p:sp>
      <p:pic>
        <p:nvPicPr>
          <p:cNvPr id="5" name="Picture 4">
            <a:extLst>
              <a:ext uri="{FF2B5EF4-FFF2-40B4-BE49-F238E27FC236}">
                <a16:creationId xmlns:a16="http://schemas.microsoft.com/office/drawing/2014/main" id="{708F2E8D-2A79-4A25-B314-21EA44347456}"/>
              </a:ext>
            </a:extLst>
          </p:cNvPr>
          <p:cNvPicPr>
            <a:picLocks noChangeAspect="1"/>
          </p:cNvPicPr>
          <p:nvPr/>
        </p:nvPicPr>
        <p:blipFill>
          <a:blip r:embed="rId2"/>
          <a:stretch>
            <a:fillRect/>
          </a:stretch>
        </p:blipFill>
        <p:spPr>
          <a:xfrm>
            <a:off x="0" y="1016299"/>
            <a:ext cx="9144000" cy="3633330"/>
          </a:xfrm>
          <a:prstGeom prst="rect">
            <a:avLst/>
          </a:prstGeom>
        </p:spPr>
      </p:pic>
    </p:spTree>
    <p:extLst>
      <p:ext uri="{BB962C8B-B14F-4D97-AF65-F5344CB8AC3E}">
        <p14:creationId xmlns:p14="http://schemas.microsoft.com/office/powerpoint/2010/main" val="53446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FCF8-6AC5-4371-8AA4-0934983A34EB}"/>
              </a:ext>
            </a:extLst>
          </p:cNvPr>
          <p:cNvSpPr>
            <a:spLocks noGrp="1"/>
          </p:cNvSpPr>
          <p:nvPr>
            <p:ph type="title"/>
          </p:nvPr>
        </p:nvSpPr>
        <p:spPr/>
        <p:txBody>
          <a:bodyPr/>
          <a:lstStyle/>
          <a:p>
            <a:r>
              <a:rPr lang="en-US"/>
              <a:t>Types of item</a:t>
            </a:r>
          </a:p>
        </p:txBody>
      </p:sp>
      <p:sp>
        <p:nvSpPr>
          <p:cNvPr id="3" name="Text Placeholder 2">
            <a:extLst>
              <a:ext uri="{FF2B5EF4-FFF2-40B4-BE49-F238E27FC236}">
                <a16:creationId xmlns:a16="http://schemas.microsoft.com/office/drawing/2014/main" id="{D6100758-43D7-4C07-96CF-140F43F57660}"/>
              </a:ext>
            </a:extLst>
          </p:cNvPr>
          <p:cNvSpPr>
            <a:spLocks noGrp="1"/>
          </p:cNvSpPr>
          <p:nvPr>
            <p:ph type="body" sz="quarter" idx="13"/>
          </p:nvPr>
        </p:nvSpPr>
        <p:spPr/>
        <p:txBody>
          <a:bodyPr/>
          <a:lstStyle/>
          <a:p>
            <a:r>
              <a:rPr lang="en-CA" sz="2000"/>
              <a:t>Groups</a:t>
            </a:r>
          </a:p>
          <a:p>
            <a:pPr lvl="1"/>
            <a:r>
              <a:rPr lang="en-CA" sz="1800"/>
              <a:t>Organize content of questionnaire</a:t>
            </a:r>
          </a:p>
          <a:p>
            <a:pPr lvl="1"/>
            <a:r>
              <a:rPr lang="en-CA" sz="1800"/>
              <a:t>Must have children</a:t>
            </a:r>
          </a:p>
          <a:p>
            <a:pPr lvl="1"/>
            <a:r>
              <a:rPr lang="en-CA" sz="1800"/>
              <a:t>Can’t have answers</a:t>
            </a:r>
          </a:p>
          <a:p>
            <a:r>
              <a:rPr lang="en-CA" sz="2000"/>
              <a:t>Questions</a:t>
            </a:r>
          </a:p>
          <a:p>
            <a:pPr lvl="1"/>
            <a:r>
              <a:rPr lang="en-CA" sz="1800"/>
              <a:t>Solicit information</a:t>
            </a:r>
          </a:p>
          <a:p>
            <a:pPr lvl="1"/>
            <a:r>
              <a:rPr lang="en-CA" sz="1800"/>
              <a:t>Must have answers (but can be optional)</a:t>
            </a:r>
          </a:p>
          <a:p>
            <a:r>
              <a:rPr lang="en-CA" sz="2000"/>
              <a:t>Display</a:t>
            </a:r>
          </a:p>
          <a:p>
            <a:pPr lvl="1"/>
            <a:r>
              <a:rPr lang="en-CA" sz="1800"/>
              <a:t>Additional text, no children, no answers</a:t>
            </a:r>
          </a:p>
          <a:p>
            <a:endParaRPr lang="en-US" sz="2000"/>
          </a:p>
        </p:txBody>
      </p:sp>
      <p:sp>
        <p:nvSpPr>
          <p:cNvPr id="4" name="Footer Placeholder 3">
            <a:extLst>
              <a:ext uri="{FF2B5EF4-FFF2-40B4-BE49-F238E27FC236}">
                <a16:creationId xmlns:a16="http://schemas.microsoft.com/office/drawing/2014/main" id="{5577B71E-768A-4FAB-9024-2F66FCFA3248}"/>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E3CB0049-DCBD-4D93-8175-2F929A7B8BEC}"/>
              </a:ext>
            </a:extLst>
          </p:cNvPr>
          <p:cNvSpPr>
            <a:spLocks noGrp="1"/>
          </p:cNvSpPr>
          <p:nvPr>
            <p:ph type="sldNum" sz="quarter" idx="11"/>
          </p:nvPr>
        </p:nvSpPr>
        <p:spPr/>
        <p:txBody>
          <a:bodyPr/>
          <a:lstStyle/>
          <a:p>
            <a:fld id="{6CACE926-AEF5-4BFE-8BD7-24414108CB7B}" type="slidenum">
              <a:rPr lang="en-US" altLang="en-US" smtClean="0"/>
              <a:pPr/>
              <a:t>21</a:t>
            </a:fld>
            <a:endParaRPr lang="en-US" altLang="en-US"/>
          </a:p>
        </p:txBody>
      </p:sp>
    </p:spTree>
    <p:extLst>
      <p:ext uri="{BB962C8B-B14F-4D97-AF65-F5344CB8AC3E}">
        <p14:creationId xmlns:p14="http://schemas.microsoft.com/office/powerpoint/2010/main" val="1381726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Anatomy of a Question</a:t>
            </a:r>
          </a:p>
        </p:txBody>
      </p:sp>
      <p:sp>
        <p:nvSpPr>
          <p:cNvPr id="3" name="Content Placeholder 2"/>
          <p:cNvSpPr>
            <a:spLocks noGrp="1"/>
          </p:cNvSpPr>
          <p:nvPr>
            <p:ph type="body" sz="quarter" idx="13"/>
          </p:nvPr>
        </p:nvSpPr>
        <p:spPr>
          <a:xfrm>
            <a:off x="614362" y="797462"/>
            <a:ext cx="8228883" cy="3098780"/>
          </a:xfrm>
        </p:spPr>
        <p:txBody>
          <a:bodyPr/>
          <a:lstStyle/>
          <a:p>
            <a:endParaRPr lang="en-CA"/>
          </a:p>
          <a:p>
            <a:endParaRPr lang="en-CA"/>
          </a:p>
          <a:p>
            <a:r>
              <a:rPr lang="en-CA"/>
              <a:t>5.a) What pizza toppings would you like?</a:t>
            </a:r>
          </a:p>
          <a:p>
            <a:r>
              <a:rPr lang="en-CA"/>
              <a:t>  </a:t>
            </a:r>
            <a:r>
              <a:rPr lang="en-CA" sz="1800"/>
              <a:t>(choose at least 1)</a:t>
            </a:r>
            <a:endParaRPr lang="en-CA"/>
          </a:p>
          <a:p>
            <a:pPr lvl="1"/>
            <a:r>
              <a:rPr lang="en-CA"/>
              <a:t>Cheese</a:t>
            </a:r>
          </a:p>
          <a:p>
            <a:pPr lvl="1"/>
            <a:r>
              <a:rPr lang="en-CA"/>
              <a:t>Ham</a:t>
            </a:r>
          </a:p>
          <a:p>
            <a:pPr lvl="1"/>
            <a:r>
              <a:rPr lang="en-CA"/>
              <a:t>Mushrooms</a:t>
            </a:r>
          </a:p>
          <a:p>
            <a:pPr lvl="1"/>
            <a:r>
              <a:rPr lang="en-CA"/>
              <a:t>Other</a:t>
            </a:r>
          </a:p>
          <a:p>
            <a:pPr lvl="2"/>
            <a:r>
              <a:rPr lang="en-CA"/>
              <a:t>(please specify): ____________</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22</a:t>
            </a:fld>
            <a:endParaRPr lang="en-CA"/>
          </a:p>
        </p:txBody>
      </p:sp>
      <p:grpSp>
        <p:nvGrpSpPr>
          <p:cNvPr id="31" name="Nested Question"/>
          <p:cNvGrpSpPr/>
          <p:nvPr/>
        </p:nvGrpSpPr>
        <p:grpSpPr>
          <a:xfrm>
            <a:off x="1741923" y="3200034"/>
            <a:ext cx="5086403" cy="1207807"/>
            <a:chOff x="1569894" y="4669160"/>
            <a:chExt cx="6781871" cy="1610409"/>
          </a:xfrm>
        </p:grpSpPr>
        <p:sp>
          <p:nvSpPr>
            <p:cNvPr id="9" name="Rectangle 8"/>
            <p:cNvSpPr/>
            <p:nvPr/>
          </p:nvSpPr>
          <p:spPr bwMode="auto">
            <a:xfrm>
              <a:off x="1569894" y="5857292"/>
              <a:ext cx="4893110" cy="422277"/>
            </a:xfrm>
            <a:prstGeom prst="rect">
              <a:avLst/>
            </a:prstGeom>
            <a:solidFill>
              <a:srgbClr val="CC3300">
                <a:alpha val="25098"/>
              </a:srgb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CA" sz="1350">
                <a:latin typeface="Arial" charset="0"/>
              </a:endParaRPr>
            </a:p>
          </p:txBody>
        </p:sp>
        <p:sp>
          <p:nvSpPr>
            <p:cNvPr id="26" name="Rectangle 25"/>
            <p:cNvSpPr/>
            <p:nvPr/>
          </p:nvSpPr>
          <p:spPr bwMode="auto">
            <a:xfrm>
              <a:off x="5075401" y="4669160"/>
              <a:ext cx="3276364" cy="1079093"/>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Nested “question” item </a:t>
              </a:r>
              <a:r>
                <a:rPr kumimoji="0" lang="en-CA" b="0" i="0" u="none" strike="noStrike" cap="none" normalizeH="0" baseline="0">
                  <a:ln>
                    <a:noFill/>
                  </a:ln>
                  <a:solidFill>
                    <a:schemeClr val="tx1"/>
                  </a:solidFill>
                  <a:effectLst/>
                  <a:latin typeface="Arial" charset="0"/>
                </a:rPr>
                <a:t>(enableWhen tied to “Other” answer)</a:t>
              </a:r>
            </a:p>
          </p:txBody>
        </p:sp>
        <p:cxnSp>
          <p:nvCxnSpPr>
            <p:cNvPr id="28" name="Straight Arrow Connector 27"/>
            <p:cNvCxnSpPr/>
            <p:nvPr/>
          </p:nvCxnSpPr>
          <p:spPr bwMode="auto">
            <a:xfrm flipH="1">
              <a:off x="3791026" y="5173216"/>
              <a:ext cx="1249026" cy="68407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 name="Options"/>
          <p:cNvGrpSpPr/>
          <p:nvPr/>
        </p:nvGrpSpPr>
        <p:grpSpPr>
          <a:xfrm>
            <a:off x="1339057" y="2604997"/>
            <a:ext cx="2619291" cy="1404357"/>
            <a:chOff x="1151620" y="3969060"/>
            <a:chExt cx="3492388" cy="1872476"/>
          </a:xfrm>
        </p:grpSpPr>
        <p:sp>
          <p:nvSpPr>
            <p:cNvPr id="8" name="Rectangle 7"/>
            <p:cNvSpPr/>
            <p:nvPr/>
          </p:nvSpPr>
          <p:spPr bwMode="auto">
            <a:xfrm>
              <a:off x="1151620" y="3969060"/>
              <a:ext cx="1836204" cy="1872476"/>
            </a:xfrm>
            <a:prstGeom prst="rect">
              <a:avLst/>
            </a:prstGeom>
            <a:solidFill>
              <a:srgbClr val="CC3300">
                <a:alpha val="25098"/>
              </a:srgb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CA" sz="1350">
                <a:latin typeface="Arial" charset="0"/>
              </a:endParaRPr>
            </a:p>
          </p:txBody>
        </p:sp>
        <p:sp>
          <p:nvSpPr>
            <p:cNvPr id="21" name="Rectangle 20"/>
            <p:cNvSpPr/>
            <p:nvPr/>
          </p:nvSpPr>
          <p:spPr bwMode="auto">
            <a:xfrm>
              <a:off x="3203848" y="4567231"/>
              <a:ext cx="1440160" cy="786005"/>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option or options</a:t>
              </a:r>
            </a:p>
          </p:txBody>
        </p:sp>
        <p:cxnSp>
          <p:nvCxnSpPr>
            <p:cNvPr id="23" name="Straight Arrow Connector 22"/>
            <p:cNvCxnSpPr>
              <a:endCxn id="8" idx="3"/>
            </p:cNvCxnSpPr>
            <p:nvPr/>
          </p:nvCxnSpPr>
          <p:spPr bwMode="auto">
            <a:xfrm flipH="1" flipV="1">
              <a:off x="2987824" y="4905299"/>
              <a:ext cx="201488" cy="615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Required/Repeats"/>
          <p:cNvGrpSpPr/>
          <p:nvPr/>
        </p:nvGrpSpPr>
        <p:grpSpPr>
          <a:xfrm>
            <a:off x="916580" y="2194914"/>
            <a:ext cx="4902241" cy="876114"/>
            <a:chOff x="755576" y="3501008"/>
            <a:chExt cx="6536321" cy="1168152"/>
          </a:xfrm>
        </p:grpSpPr>
        <p:sp>
          <p:nvSpPr>
            <p:cNvPr id="7" name="Rectangle 6"/>
            <p:cNvSpPr/>
            <p:nvPr/>
          </p:nvSpPr>
          <p:spPr bwMode="auto">
            <a:xfrm>
              <a:off x="755576" y="3501008"/>
              <a:ext cx="2664296" cy="344015"/>
            </a:xfrm>
            <a:prstGeom prst="rect">
              <a:avLst/>
            </a:prstGeom>
            <a:solidFill>
              <a:srgbClr val="CC3300">
                <a:alpha val="25098"/>
              </a:srgb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CA" sz="1350">
                <a:latin typeface="Arial" charset="0"/>
              </a:endParaRPr>
            </a:p>
          </p:txBody>
        </p:sp>
        <p:sp>
          <p:nvSpPr>
            <p:cNvPr id="20" name="Rectangle 19"/>
            <p:cNvSpPr/>
            <p:nvPr/>
          </p:nvSpPr>
          <p:spPr bwMode="auto">
            <a:xfrm>
              <a:off x="4103948" y="3625044"/>
              <a:ext cx="3187949" cy="1044116"/>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Child “display” item</a:t>
              </a:r>
              <a:br>
                <a:rPr lang="en-CA">
                  <a:latin typeface="Arial" charset="0"/>
                </a:rPr>
              </a:br>
              <a:r>
                <a:rPr kumimoji="0" lang="en-CA" b="0" i="0" u="none" strike="noStrike" cap="none" normalizeH="0" baseline="0">
                  <a:ln>
                    <a:noFill/>
                  </a:ln>
                  <a:solidFill>
                    <a:schemeClr val="tx1"/>
                  </a:solidFill>
                  <a:effectLst/>
                  <a:latin typeface="Arial" charset="0"/>
                </a:rPr>
                <a:t>(implies</a:t>
              </a:r>
              <a:r>
                <a:rPr kumimoji="0" lang="en-CA" b="0" i="0" u="none" strike="noStrike" cap="none" normalizeH="0">
                  <a:ln>
                    <a:noFill/>
                  </a:ln>
                  <a:solidFill>
                    <a:schemeClr val="tx1"/>
                  </a:solidFill>
                  <a:effectLst/>
                  <a:latin typeface="Arial" charset="0"/>
                </a:rPr>
                <a:t> required = true, repeats = true)</a:t>
              </a:r>
              <a:endParaRPr kumimoji="0" lang="en-CA" b="0" i="0" u="none" strike="noStrike" cap="none" normalizeH="0" baseline="0">
                <a:ln>
                  <a:noFill/>
                </a:ln>
                <a:solidFill>
                  <a:schemeClr val="tx1"/>
                </a:solidFill>
                <a:effectLst/>
                <a:latin typeface="Arial" charset="0"/>
              </a:endParaRPr>
            </a:p>
          </p:txBody>
        </p:sp>
        <p:cxnSp>
          <p:nvCxnSpPr>
            <p:cNvPr id="25" name="Straight Arrow Connector 24"/>
            <p:cNvCxnSpPr>
              <a:endCxn id="7" idx="3"/>
            </p:cNvCxnSpPr>
            <p:nvPr/>
          </p:nvCxnSpPr>
          <p:spPr bwMode="auto">
            <a:xfrm flipH="1" flipV="1">
              <a:off x="3419872" y="3673016"/>
              <a:ext cx="684076" cy="4920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Question"/>
          <p:cNvGrpSpPr/>
          <p:nvPr/>
        </p:nvGrpSpPr>
        <p:grpSpPr>
          <a:xfrm>
            <a:off x="1398669" y="1076599"/>
            <a:ext cx="4936815" cy="989309"/>
            <a:chOff x="1522781" y="2181929"/>
            <a:chExt cx="6582420" cy="1319079"/>
          </a:xfrm>
        </p:grpSpPr>
        <p:sp>
          <p:nvSpPr>
            <p:cNvPr id="6" name="Rectangle 5"/>
            <p:cNvSpPr/>
            <p:nvPr/>
          </p:nvSpPr>
          <p:spPr bwMode="auto">
            <a:xfrm>
              <a:off x="1522781" y="2996952"/>
              <a:ext cx="6582420" cy="504056"/>
            </a:xfrm>
            <a:prstGeom prst="rect">
              <a:avLst/>
            </a:prstGeom>
            <a:solidFill>
              <a:srgbClr val="CC3300">
                <a:alpha val="25098"/>
              </a:srgb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CA" sz="1350">
                <a:latin typeface="Arial" charset="0"/>
              </a:endParaRPr>
            </a:p>
          </p:txBody>
        </p:sp>
        <p:sp>
          <p:nvSpPr>
            <p:cNvPr id="13" name="Rectangle 12"/>
            <p:cNvSpPr/>
            <p:nvPr/>
          </p:nvSpPr>
          <p:spPr bwMode="auto">
            <a:xfrm>
              <a:off x="4103948" y="2181929"/>
              <a:ext cx="936104" cy="428677"/>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Text</a:t>
              </a:r>
            </a:p>
          </p:txBody>
        </p:sp>
        <p:cxnSp>
          <p:nvCxnSpPr>
            <p:cNvPr id="15" name="Straight Arrow Connector 14"/>
            <p:cNvCxnSpPr>
              <a:endCxn id="6" idx="0"/>
            </p:cNvCxnSpPr>
            <p:nvPr/>
          </p:nvCxnSpPr>
          <p:spPr bwMode="auto">
            <a:xfrm>
              <a:off x="4547118" y="2610606"/>
              <a:ext cx="266873" cy="3863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 name="Label"/>
          <p:cNvGrpSpPr/>
          <p:nvPr/>
        </p:nvGrpSpPr>
        <p:grpSpPr>
          <a:xfrm>
            <a:off x="745817" y="1108347"/>
            <a:ext cx="789626" cy="957562"/>
            <a:chOff x="755576" y="2224259"/>
            <a:chExt cx="1052835" cy="1276749"/>
          </a:xfrm>
        </p:grpSpPr>
        <p:sp>
          <p:nvSpPr>
            <p:cNvPr id="5" name="Rectangle 4"/>
            <p:cNvSpPr/>
            <p:nvPr/>
          </p:nvSpPr>
          <p:spPr bwMode="auto">
            <a:xfrm>
              <a:off x="755576" y="2996952"/>
              <a:ext cx="792088" cy="504056"/>
            </a:xfrm>
            <a:prstGeom prst="rect">
              <a:avLst/>
            </a:prstGeom>
            <a:solidFill>
              <a:srgbClr val="CC3300">
                <a:alpha val="25098"/>
              </a:srgb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CA" sz="1350">
                <a:latin typeface="Arial" charset="0"/>
              </a:endParaRPr>
            </a:p>
          </p:txBody>
        </p:sp>
        <p:sp>
          <p:nvSpPr>
            <p:cNvPr id="10" name="Rectangle 9"/>
            <p:cNvSpPr/>
            <p:nvPr/>
          </p:nvSpPr>
          <p:spPr bwMode="auto">
            <a:xfrm>
              <a:off x="755576" y="2224259"/>
              <a:ext cx="1052835" cy="428677"/>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Prefix</a:t>
              </a:r>
            </a:p>
          </p:txBody>
        </p:sp>
        <p:cxnSp>
          <p:nvCxnSpPr>
            <p:cNvPr id="12" name="Straight Arrow Connector 11"/>
            <p:cNvCxnSpPr>
              <a:endCxn id="5" idx="0"/>
            </p:cNvCxnSpPr>
            <p:nvPr/>
          </p:nvCxnSpPr>
          <p:spPr bwMode="auto">
            <a:xfrm flipH="1">
              <a:off x="1151620" y="2652937"/>
              <a:ext cx="108012" cy="3440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7" name="Footer Placeholder 3">
            <a:extLst>
              <a:ext uri="{FF2B5EF4-FFF2-40B4-BE49-F238E27FC236}">
                <a16:creationId xmlns:a16="http://schemas.microsoft.com/office/drawing/2014/main" id="{796D94AF-41C3-4665-B523-99BBE1CF15C8}"/>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Tree>
    <p:extLst>
      <p:ext uri="{BB962C8B-B14F-4D97-AF65-F5344CB8AC3E}">
        <p14:creationId xmlns:p14="http://schemas.microsoft.com/office/powerpoint/2010/main" val="175679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6311AF2-3B75-4F9F-9324-C7CD9F7D6F40}"/>
              </a:ext>
            </a:extLst>
          </p:cNvPr>
          <p:cNvGraphicFramePr>
            <a:graphicFrameLocks noGrp="1"/>
          </p:cNvGraphicFramePr>
          <p:nvPr>
            <p:extLst>
              <p:ext uri="{D42A27DB-BD31-4B8C-83A1-F6EECF244321}">
                <p14:modId xmlns:p14="http://schemas.microsoft.com/office/powerpoint/2010/main" val="3185227743"/>
              </p:ext>
            </p:extLst>
          </p:nvPr>
        </p:nvGraphicFramePr>
        <p:xfrm>
          <a:off x="97973" y="67734"/>
          <a:ext cx="8964385" cy="4975042"/>
        </p:xfrm>
        <a:graphic>
          <a:graphicData uri="http://schemas.openxmlformats.org/drawingml/2006/table">
            <a:tbl>
              <a:tblPr firstRow="1" bandRow="1">
                <a:effectLst/>
                <a:tableStyleId>{2D5ABB26-0587-4C30-8999-92F81FD0307C}</a:tableStyleId>
              </a:tblPr>
              <a:tblGrid>
                <a:gridCol w="1053192">
                  <a:extLst>
                    <a:ext uri="{9D8B030D-6E8A-4147-A177-3AD203B41FA5}">
                      <a16:colId xmlns:a16="http://schemas.microsoft.com/office/drawing/2014/main" val="1206291500"/>
                    </a:ext>
                  </a:extLst>
                </a:gridCol>
                <a:gridCol w="1281793">
                  <a:extLst>
                    <a:ext uri="{9D8B030D-6E8A-4147-A177-3AD203B41FA5}">
                      <a16:colId xmlns:a16="http://schemas.microsoft.com/office/drawing/2014/main" val="1581915581"/>
                    </a:ext>
                  </a:extLst>
                </a:gridCol>
                <a:gridCol w="6629400">
                  <a:extLst>
                    <a:ext uri="{9D8B030D-6E8A-4147-A177-3AD203B41FA5}">
                      <a16:colId xmlns:a16="http://schemas.microsoft.com/office/drawing/2014/main" val="2472436797"/>
                    </a:ext>
                  </a:extLst>
                </a:gridCol>
              </a:tblGrid>
              <a:tr h="387245">
                <a:tc>
                  <a:txBody>
                    <a:bodyPr/>
                    <a:lstStyle/>
                    <a:p>
                      <a:pPr>
                        <a:spcBef>
                          <a:spcPts val="0"/>
                        </a:spcBef>
                      </a:pPr>
                      <a:r>
                        <a:rPr lang="en-AU" sz="1100" b="1"/>
                        <a:t>Item-Type</a:t>
                      </a:r>
                    </a:p>
                  </a:txBody>
                  <a:tcPr marL="16236" marR="16236" marT="27000" marB="27000">
                    <a:lnL>
                      <a:noFill/>
                    </a:lnL>
                    <a:lnR>
                      <a:noFill/>
                    </a:lnR>
                    <a:lnT>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b="1"/>
                        <a:t>Response Type</a:t>
                      </a:r>
                    </a:p>
                  </a:txBody>
                  <a:tcPr marL="16236" marR="16236" marT="27000" marB="27000">
                    <a:lnL>
                      <a:noFill/>
                    </a:lnL>
                    <a:lnR>
                      <a:noFill/>
                    </a:lnR>
                    <a:lnT>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b="1"/>
                        <a:t>Definition</a:t>
                      </a:r>
                    </a:p>
                  </a:txBody>
                  <a:tcPr marL="16236" marR="16236" marT="27000" marB="27000">
                    <a:lnL>
                      <a:noFill/>
                    </a:lnL>
                    <a:lnR>
                      <a:noFill/>
                    </a:lnR>
                    <a:lnT>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1436808"/>
                  </a:ext>
                </a:extLst>
              </a:tr>
              <a:tr h="387245">
                <a:tc>
                  <a:txBody>
                    <a:bodyPr/>
                    <a:lstStyle/>
                    <a:p>
                      <a:pPr>
                        <a:spcBef>
                          <a:spcPts val="0"/>
                        </a:spcBef>
                      </a:pPr>
                      <a:r>
                        <a:rPr lang="en-AU" sz="1100"/>
                        <a:t>group</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item</a:t>
                      </a:r>
                      <a:r>
                        <a:rPr lang="en-AU" sz="1100" i="1"/>
                        <a:t>(Group)</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An item with children, may be repeating. Could be a section, table or other layout (e.g. tabs)</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9503807"/>
                  </a:ext>
                </a:extLst>
              </a:tr>
              <a:tr h="224802">
                <a:tc>
                  <a:txBody>
                    <a:bodyPr/>
                    <a:lstStyle/>
                    <a:p>
                      <a:pPr>
                        <a:spcBef>
                          <a:spcPts val="0"/>
                        </a:spcBef>
                      </a:pPr>
                      <a:r>
                        <a:rPr lang="en-AU" sz="1100"/>
                        <a:t>display</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i="1"/>
                        <a:t>(none)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Just a label to be displayed (no answer to be collected)</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128627"/>
                  </a:ext>
                </a:extLst>
              </a:tr>
              <a:tr h="224802">
                <a:tc>
                  <a:txBody>
                    <a:bodyPr/>
                    <a:lstStyle/>
                    <a:p>
                      <a:pPr>
                        <a:spcBef>
                          <a:spcPts val="0"/>
                        </a:spcBef>
                      </a:pPr>
                      <a:r>
                        <a:rPr lang="en-AU" sz="1100" err="1"/>
                        <a:t>boolean</a:t>
                      </a:r>
                      <a:endParaRPr lang="en-AU" sz="1100"/>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valueBoolean</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Yes/no answer (checkbox, radio group or similar)</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266872"/>
                  </a:ext>
                </a:extLst>
              </a:tr>
              <a:tr h="224802">
                <a:tc>
                  <a:txBody>
                    <a:bodyPr/>
                    <a:lstStyle/>
                    <a:p>
                      <a:pPr>
                        <a:spcBef>
                          <a:spcPts val="0"/>
                        </a:spcBef>
                      </a:pPr>
                      <a:r>
                        <a:rPr lang="en-AU" sz="1100"/>
                        <a:t>decimal</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valueDecimal</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buNone/>
                      </a:pPr>
                      <a:r>
                        <a:rPr lang="en-AU" sz="1100"/>
                        <a:t>Real number answer (restricted textbox, slider, …)</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0348027"/>
                  </a:ext>
                </a:extLst>
              </a:tr>
              <a:tr h="224802">
                <a:tc>
                  <a:txBody>
                    <a:bodyPr/>
                    <a:lstStyle/>
                    <a:p>
                      <a:pPr>
                        <a:spcBef>
                          <a:spcPts val="0"/>
                        </a:spcBef>
                      </a:pPr>
                      <a:r>
                        <a:rPr lang="en-AU" sz="1100"/>
                        <a:t>integer</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valueInteger</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Integer answer (restricted textbox, slider, …)</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0619913"/>
                  </a:ext>
                </a:extLst>
              </a:tr>
              <a:tr h="224802">
                <a:tc>
                  <a:txBody>
                    <a:bodyPr/>
                    <a:lstStyle/>
                    <a:p>
                      <a:pPr>
                        <a:spcBef>
                          <a:spcPts val="0"/>
                        </a:spcBef>
                      </a:pPr>
                      <a:r>
                        <a:rPr lang="en-AU" sz="1100"/>
                        <a:t>date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valueDate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Date answer (restricted textbox, date picker …)</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591581"/>
                  </a:ext>
                </a:extLst>
              </a:tr>
              <a:tr h="224802">
                <a:tc>
                  <a:txBody>
                    <a:bodyPr/>
                    <a:lstStyle/>
                    <a:p>
                      <a:pPr>
                        <a:spcBef>
                          <a:spcPts val="0"/>
                        </a:spcBef>
                      </a:pPr>
                      <a:r>
                        <a:rPr lang="en-AU" sz="1100" err="1"/>
                        <a:t>dateTime</a:t>
                      </a:r>
                      <a:endParaRPr lang="en-AU" sz="1100"/>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valueDateTime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buNone/>
                      </a:pPr>
                      <a:r>
                        <a:rPr lang="en-AU" sz="1100"/>
                        <a:t>Date and time answer (restricted textbox, date picker …)</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452190"/>
                  </a:ext>
                </a:extLst>
              </a:tr>
              <a:tr h="387245">
                <a:tc>
                  <a:txBody>
                    <a:bodyPr/>
                    <a:lstStyle/>
                    <a:p>
                      <a:pPr>
                        <a:spcBef>
                          <a:spcPts val="0"/>
                        </a:spcBef>
                      </a:pPr>
                      <a:r>
                        <a:rPr lang="en-AU" sz="1100"/>
                        <a:t>time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valueTime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buNone/>
                      </a:pPr>
                      <a:r>
                        <a:rPr lang="en-AU" sz="1100"/>
                        <a:t>Time only answer (hour:minute:second) answer independent of date (restricted textbox, …)</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6610602"/>
                  </a:ext>
                </a:extLst>
              </a:tr>
              <a:tr h="224802">
                <a:tc>
                  <a:txBody>
                    <a:bodyPr/>
                    <a:lstStyle/>
                    <a:p>
                      <a:pPr>
                        <a:spcBef>
                          <a:spcPts val="0"/>
                        </a:spcBef>
                      </a:pPr>
                      <a:r>
                        <a:rPr lang="en-AU" sz="1100"/>
                        <a:t>string</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valueString</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Short free-text answer (single line textbox)</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0342098"/>
                  </a:ext>
                </a:extLst>
              </a:tr>
              <a:tr h="224802">
                <a:tc>
                  <a:txBody>
                    <a:bodyPr/>
                    <a:lstStyle/>
                    <a:p>
                      <a:pPr>
                        <a:spcBef>
                          <a:spcPts val="0"/>
                        </a:spcBef>
                      </a:pPr>
                      <a:r>
                        <a:rPr lang="en-AU" sz="1100"/>
                        <a:t>text</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valueString</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Longer free-text answer, potentially multi-paragraph (multi-line textbox)</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538898"/>
                  </a:ext>
                </a:extLst>
              </a:tr>
              <a:tr h="224802">
                <a:tc>
                  <a:txBody>
                    <a:bodyPr/>
                    <a:lstStyle/>
                    <a:p>
                      <a:pPr>
                        <a:spcBef>
                          <a:spcPts val="0"/>
                        </a:spcBef>
                      </a:pPr>
                      <a:r>
                        <a:rPr lang="en-AU" sz="1100" err="1"/>
                        <a:t>url</a:t>
                      </a:r>
                      <a:endParaRPr lang="en-AU" sz="1100"/>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valueUri</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URL (website, FTP site, etc.) answer (restricted textbox)</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2817445"/>
                  </a:ext>
                </a:extLst>
              </a:tr>
              <a:tr h="558406">
                <a:tc>
                  <a:txBody>
                    <a:bodyPr/>
                    <a:lstStyle/>
                    <a:p>
                      <a:pPr>
                        <a:spcBef>
                          <a:spcPts val="0"/>
                        </a:spcBef>
                      </a:pPr>
                      <a:r>
                        <a:rPr lang="en-AU" sz="1100"/>
                        <a:t>choice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valueCoding</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Coding drawn from a list of options (specified in either the option property, or via the ValueSet referenced in the options property) as an answer (radio buttons, checkboxes, combobox, autocomplete …)</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301094"/>
                  </a:ext>
                </a:extLst>
              </a:tr>
              <a:tr h="394834">
                <a:tc>
                  <a:txBody>
                    <a:bodyPr/>
                    <a:lstStyle/>
                    <a:p>
                      <a:pPr>
                        <a:spcBef>
                          <a:spcPts val="0"/>
                        </a:spcBef>
                      </a:pPr>
                      <a:r>
                        <a:rPr lang="en-AU" sz="1100"/>
                        <a:t>open-choice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valueCoding or valueString</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Coding drawn from a list of options (as with the choice type) or a free-text entry in a string (similar controls to choice, except with ability to include textbox)</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9281258"/>
                  </a:ext>
                </a:extLst>
              </a:tr>
              <a:tr h="387245">
                <a:tc>
                  <a:txBody>
                    <a:bodyPr/>
                    <a:lstStyle/>
                    <a:p>
                      <a:pPr>
                        <a:spcBef>
                          <a:spcPts val="0"/>
                        </a:spcBef>
                      </a:pPr>
                      <a:r>
                        <a:rPr lang="en-AU" sz="1100"/>
                        <a:t>attachment</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valueAttachment</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Binary content such as a image, PDF, etc. as an answer (file selector …)</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8028570"/>
                  </a:ext>
                </a:extLst>
              </a:tr>
              <a:tr h="224802">
                <a:tc>
                  <a:txBody>
                    <a:bodyPr/>
                    <a:lstStyle/>
                    <a:p>
                      <a:pPr>
                        <a:spcBef>
                          <a:spcPts val="0"/>
                        </a:spcBef>
                      </a:pPr>
                      <a:r>
                        <a:rPr lang="en-AU" sz="1100"/>
                        <a:t>reference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valueReference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A reference to another resource, e.g. practitioner, organization, etc. (resource finder?)</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927339"/>
                  </a:ext>
                </a:extLst>
              </a:tr>
              <a:tr h="224802">
                <a:tc>
                  <a:txBody>
                    <a:bodyPr/>
                    <a:lstStyle/>
                    <a:p>
                      <a:pPr>
                        <a:spcBef>
                          <a:spcPts val="0"/>
                        </a:spcBef>
                      </a:pPr>
                      <a:r>
                        <a:rPr lang="en-AU" sz="1100"/>
                        <a:t>quantity</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spcBef>
                          <a:spcPts val="0"/>
                        </a:spcBef>
                      </a:pPr>
                      <a:r>
                        <a:rPr lang="en-AU" sz="1100"/>
                        <a:t>valueQuantity</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spcBef>
                          <a:spcPts val="0"/>
                        </a:spcBef>
                      </a:pPr>
                      <a:r>
                        <a:rPr lang="en-AU" sz="1100" dirty="0"/>
                        <a:t>Question with a combination of a numeric value and unit. ()</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7199578"/>
                  </a:ext>
                </a:extLst>
              </a:tr>
            </a:tbl>
          </a:graphicData>
        </a:graphic>
      </p:graphicFrame>
      <p:sp>
        <p:nvSpPr>
          <p:cNvPr id="4" name="Rectangle 3">
            <a:extLst>
              <a:ext uri="{FF2B5EF4-FFF2-40B4-BE49-F238E27FC236}">
                <a16:creationId xmlns:a16="http://schemas.microsoft.com/office/drawing/2014/main" id="{63DFE693-E986-4F0F-90D1-327778538B56}"/>
              </a:ext>
            </a:extLst>
          </p:cNvPr>
          <p:cNvSpPr/>
          <p:nvPr/>
        </p:nvSpPr>
        <p:spPr>
          <a:xfrm>
            <a:off x="4571530" y="-725"/>
            <a:ext cx="4570482" cy="369332"/>
          </a:xfrm>
          <a:prstGeom prst="rect">
            <a:avLst/>
          </a:prstGeom>
        </p:spPr>
        <p:txBody>
          <a:bodyPr wrap="none">
            <a:spAutoFit/>
          </a:bodyPr>
          <a:lstStyle/>
          <a:p>
            <a:r>
              <a:rPr lang="en-AU" dirty="0">
                <a:hlinkClick r:id="rId3"/>
              </a:rPr>
              <a:t>http://hl7.org/fhir/r4/valueset-item-type.html</a:t>
            </a:r>
            <a:endParaRPr lang="en-AU" dirty="0"/>
          </a:p>
        </p:txBody>
      </p:sp>
      <p:sp>
        <p:nvSpPr>
          <p:cNvPr id="2" name="Rectangle 1">
            <a:extLst>
              <a:ext uri="{FF2B5EF4-FFF2-40B4-BE49-F238E27FC236}">
                <a16:creationId xmlns:a16="http://schemas.microsoft.com/office/drawing/2014/main" id="{CA738AFE-AC8E-425A-B1B3-6B5DBB8C8C8A}"/>
              </a:ext>
            </a:extLst>
          </p:cNvPr>
          <p:cNvSpPr/>
          <p:nvPr/>
        </p:nvSpPr>
        <p:spPr>
          <a:xfrm>
            <a:off x="81642" y="3276860"/>
            <a:ext cx="926383" cy="883192"/>
          </a:xfrm>
          <a:prstGeom prst="rect">
            <a:avLst/>
          </a:prstGeom>
          <a:solidFill>
            <a:schemeClr val="tx2">
              <a:lumMod val="40000"/>
              <a:lumOff val="60000"/>
              <a:alpha val="30196"/>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90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30C9-D000-4FC7-B516-623C59CC68E2}"/>
              </a:ext>
            </a:extLst>
          </p:cNvPr>
          <p:cNvSpPr>
            <a:spLocks noGrp="1"/>
          </p:cNvSpPr>
          <p:nvPr>
            <p:ph type="title"/>
          </p:nvPr>
        </p:nvSpPr>
        <p:spPr/>
        <p:txBody>
          <a:bodyPr/>
          <a:lstStyle/>
          <a:p>
            <a:r>
              <a:rPr lang="en-AU"/>
              <a:t>Interaction with terminologies</a:t>
            </a:r>
          </a:p>
        </p:txBody>
      </p:sp>
      <p:sp>
        <p:nvSpPr>
          <p:cNvPr id="5" name="Text Placeholder 4">
            <a:extLst>
              <a:ext uri="{FF2B5EF4-FFF2-40B4-BE49-F238E27FC236}">
                <a16:creationId xmlns:a16="http://schemas.microsoft.com/office/drawing/2014/main" id="{E118F74B-65EE-420A-A6EF-28C99009F92D}"/>
              </a:ext>
            </a:extLst>
          </p:cNvPr>
          <p:cNvSpPr>
            <a:spLocks noGrp="1"/>
          </p:cNvSpPr>
          <p:nvPr>
            <p:ph type="body" sz="quarter" idx="13"/>
          </p:nvPr>
        </p:nvSpPr>
        <p:spPr/>
        <p:txBody>
          <a:bodyPr/>
          <a:lstStyle/>
          <a:p>
            <a:r>
              <a:rPr lang="en-AU"/>
              <a:t>Questionnaire structure</a:t>
            </a:r>
          </a:p>
        </p:txBody>
      </p:sp>
      <p:sp>
        <p:nvSpPr>
          <p:cNvPr id="6" name="Content Placeholder 5">
            <a:extLst>
              <a:ext uri="{FF2B5EF4-FFF2-40B4-BE49-F238E27FC236}">
                <a16:creationId xmlns:a16="http://schemas.microsoft.com/office/drawing/2014/main" id="{5846A223-585D-4674-910A-FB7473D2B955}"/>
              </a:ext>
            </a:extLst>
          </p:cNvPr>
          <p:cNvSpPr>
            <a:spLocks noGrp="1"/>
          </p:cNvSpPr>
          <p:nvPr>
            <p:ph sz="half" idx="4294967295"/>
          </p:nvPr>
        </p:nvSpPr>
        <p:spPr>
          <a:xfrm>
            <a:off x="634811" y="1753281"/>
            <a:ext cx="4040188" cy="3071813"/>
          </a:xfrm>
        </p:spPr>
        <p:txBody>
          <a:bodyPr/>
          <a:lstStyle/>
          <a:p>
            <a:r>
              <a:rPr lang="en-AU" sz="1500"/>
              <a:t>Item types</a:t>
            </a:r>
          </a:p>
          <a:p>
            <a:pPr lvl="1"/>
            <a:r>
              <a:rPr lang="en-AU" sz="1350"/>
              <a:t>Choice, open-choice</a:t>
            </a:r>
          </a:p>
          <a:p>
            <a:r>
              <a:rPr lang="en-AU" sz="1500" err="1"/>
              <a:t>Valueset</a:t>
            </a:r>
            <a:r>
              <a:rPr lang="en-AU" sz="1500"/>
              <a:t> reference (canonical!)</a:t>
            </a:r>
          </a:p>
          <a:p>
            <a:pPr lvl="1"/>
            <a:r>
              <a:rPr lang="en-AU" sz="1350" err="1"/>
              <a:t>Item.answerValueSet</a:t>
            </a:r>
            <a:endParaRPr lang="en-AU" sz="1350"/>
          </a:p>
          <a:p>
            <a:r>
              <a:rPr lang="en-AU" sz="1500"/>
              <a:t>Answer options</a:t>
            </a:r>
          </a:p>
          <a:p>
            <a:pPr lvl="1"/>
            <a:r>
              <a:rPr lang="en-AU" sz="1350" err="1"/>
              <a:t>valueCoding</a:t>
            </a:r>
            <a:endParaRPr lang="en-AU" sz="1350"/>
          </a:p>
          <a:p>
            <a:r>
              <a:rPr lang="en-AU" sz="1500"/>
              <a:t>Control selection</a:t>
            </a:r>
          </a:p>
          <a:p>
            <a:pPr lvl="1"/>
            <a:r>
              <a:rPr lang="en-AU" sz="1350"/>
              <a:t>Consider the number of potential entries in the list</a:t>
            </a:r>
          </a:p>
          <a:p>
            <a:pPr lvl="1"/>
            <a:r>
              <a:rPr lang="en-AU" sz="1350"/>
              <a:t>Checkboxes, radio buttons, </a:t>
            </a:r>
            <a:r>
              <a:rPr lang="en-AU" sz="1350" err="1"/>
              <a:t>comboboxes</a:t>
            </a:r>
            <a:r>
              <a:rPr lang="en-AU" sz="1350"/>
              <a:t>, autocomplete</a:t>
            </a:r>
          </a:p>
          <a:p>
            <a:pPr lvl="1"/>
            <a:endParaRPr lang="en-AU" sz="1350"/>
          </a:p>
        </p:txBody>
      </p:sp>
      <p:sp>
        <p:nvSpPr>
          <p:cNvPr id="7" name="Text Placeholder 6">
            <a:extLst>
              <a:ext uri="{FF2B5EF4-FFF2-40B4-BE49-F238E27FC236}">
                <a16:creationId xmlns:a16="http://schemas.microsoft.com/office/drawing/2014/main" id="{84B05104-475C-4E26-AB94-95CAD1789242}"/>
              </a:ext>
            </a:extLst>
          </p:cNvPr>
          <p:cNvSpPr>
            <a:spLocks noGrp="1"/>
          </p:cNvSpPr>
          <p:nvPr>
            <p:ph type="body" sz="quarter" idx="4294967295"/>
          </p:nvPr>
        </p:nvSpPr>
        <p:spPr>
          <a:xfrm>
            <a:off x="5102225" y="1133475"/>
            <a:ext cx="4041775" cy="479425"/>
          </a:xfrm>
        </p:spPr>
        <p:txBody>
          <a:bodyPr/>
          <a:lstStyle/>
          <a:p>
            <a:r>
              <a:rPr lang="en-AU"/>
              <a:t>Extensions</a:t>
            </a:r>
          </a:p>
        </p:txBody>
      </p:sp>
      <p:sp>
        <p:nvSpPr>
          <p:cNvPr id="8" name="Content Placeholder 7">
            <a:extLst>
              <a:ext uri="{FF2B5EF4-FFF2-40B4-BE49-F238E27FC236}">
                <a16:creationId xmlns:a16="http://schemas.microsoft.com/office/drawing/2014/main" id="{D4814297-0352-41EA-A2BB-D2AC89C90362}"/>
              </a:ext>
            </a:extLst>
          </p:cNvPr>
          <p:cNvSpPr>
            <a:spLocks noGrp="1"/>
          </p:cNvSpPr>
          <p:nvPr>
            <p:ph sz="quarter" idx="4294967295"/>
          </p:nvPr>
        </p:nvSpPr>
        <p:spPr>
          <a:xfrm>
            <a:off x="5102225" y="1619250"/>
            <a:ext cx="4041775" cy="3071813"/>
          </a:xfrm>
        </p:spPr>
        <p:txBody>
          <a:bodyPr/>
          <a:lstStyle/>
          <a:p>
            <a:r>
              <a:rPr lang="en-AU" sz="1350">
                <a:hlinkClick r:id="rId3"/>
              </a:rPr>
              <a:t>questionnaire-</a:t>
            </a:r>
            <a:r>
              <a:rPr lang="en-AU" sz="1350" err="1">
                <a:hlinkClick r:id="rId3"/>
              </a:rPr>
              <a:t>optionExclusive</a:t>
            </a:r>
            <a:endParaRPr lang="en-AU" sz="1350"/>
          </a:p>
          <a:p>
            <a:r>
              <a:rPr lang="en-AU" sz="1350" err="1">
                <a:hlinkClick r:id="rId4" tooltip="A set of units that the user may choose when providing a quantity value."/>
              </a:rPr>
              <a:t>preferredTerminologyServer</a:t>
            </a:r>
            <a:endParaRPr lang="en-AU" sz="1350">
              <a:hlinkClick r:id="" action="ppaction://noaction"/>
            </a:endParaRPr>
          </a:p>
          <a:p>
            <a:r>
              <a:rPr lang="en-AU" sz="1350">
                <a:hlinkClick r:id="" action="ppaction://noaction"/>
              </a:rPr>
              <a:t>questionnaire-</a:t>
            </a:r>
            <a:r>
              <a:rPr lang="en-AU" sz="1350" err="1">
                <a:hlinkClick r:id="rId4" tooltip="A set of units that the user may choose when providing a quantity value."/>
              </a:rPr>
              <a:t>unitValueSet</a:t>
            </a:r>
            <a:endParaRPr lang="en-AU" sz="1350"/>
          </a:p>
          <a:p>
            <a:r>
              <a:rPr lang="en-AU" sz="1350">
                <a:hlinkClick r:id="rId5"/>
              </a:rPr>
              <a:t>11179-permitted-value-valueset</a:t>
            </a:r>
            <a:endParaRPr lang="en-AU" sz="1350"/>
          </a:p>
          <a:p>
            <a:r>
              <a:rPr lang="en-AU" sz="1350">
                <a:hlinkClick r:id="rId6"/>
              </a:rPr>
              <a:t>11179-permitted-value-conceptmap</a:t>
            </a:r>
            <a:endParaRPr lang="en-AU" sz="1350"/>
          </a:p>
          <a:p>
            <a:endParaRPr lang="en-AU" sz="1350"/>
          </a:p>
          <a:p>
            <a:pPr marL="0" indent="0">
              <a:buNone/>
            </a:pPr>
            <a:r>
              <a:rPr lang="en-AU" sz="1500" b="1"/>
              <a:t>Operations</a:t>
            </a:r>
          </a:p>
          <a:p>
            <a:pPr marL="0" indent="0">
              <a:buNone/>
            </a:pPr>
            <a:r>
              <a:rPr lang="en-AU" sz="1350"/>
              <a:t>Use the </a:t>
            </a:r>
            <a:r>
              <a:rPr lang="en-AU" sz="1350" err="1"/>
              <a:t>ValueSet</a:t>
            </a:r>
            <a:r>
              <a:rPr lang="en-AU" sz="1350"/>
              <a:t> </a:t>
            </a:r>
            <a:r>
              <a:rPr lang="en-AU" sz="1350" b="1"/>
              <a:t>$expand </a:t>
            </a:r>
            <a:r>
              <a:rPr lang="en-AU" sz="1350"/>
              <a:t>operation to either pre-load the values, or use the filter parameter for the auto-complete style usage</a:t>
            </a:r>
          </a:p>
        </p:txBody>
      </p:sp>
      <p:sp>
        <p:nvSpPr>
          <p:cNvPr id="9" name="Footer Placeholder 3">
            <a:extLst>
              <a:ext uri="{FF2B5EF4-FFF2-40B4-BE49-F238E27FC236}">
                <a16:creationId xmlns:a16="http://schemas.microsoft.com/office/drawing/2014/main" id="{A3228AD0-17A3-469F-9206-2639D5E3C34A}"/>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Tree>
    <p:extLst>
      <p:ext uri="{BB962C8B-B14F-4D97-AF65-F5344CB8AC3E}">
        <p14:creationId xmlns:p14="http://schemas.microsoft.com/office/powerpoint/2010/main" val="501485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87C0-72FA-41CB-9F19-47EB015D945E}"/>
              </a:ext>
            </a:extLst>
          </p:cNvPr>
          <p:cNvSpPr>
            <a:spLocks noGrp="1"/>
          </p:cNvSpPr>
          <p:nvPr>
            <p:ph type="title"/>
          </p:nvPr>
        </p:nvSpPr>
        <p:spPr/>
        <p:txBody>
          <a:bodyPr/>
          <a:lstStyle/>
          <a:p>
            <a:r>
              <a:rPr lang="en-CA" err="1"/>
              <a:t>QuestionnaireResponse</a:t>
            </a:r>
            <a:endParaRPr lang="en-CA"/>
          </a:p>
        </p:txBody>
      </p:sp>
      <p:sp>
        <p:nvSpPr>
          <p:cNvPr id="3" name="Text Placeholder 2">
            <a:extLst>
              <a:ext uri="{FF2B5EF4-FFF2-40B4-BE49-F238E27FC236}">
                <a16:creationId xmlns:a16="http://schemas.microsoft.com/office/drawing/2014/main" id="{B912A5C5-1BB2-480B-87AC-F353D45FC671}"/>
              </a:ext>
            </a:extLst>
          </p:cNvPr>
          <p:cNvSpPr>
            <a:spLocks noGrp="1"/>
          </p:cNvSpPr>
          <p:nvPr>
            <p:ph type="body" sz="quarter" idx="13"/>
          </p:nvPr>
        </p:nvSpPr>
        <p:spPr/>
        <p:txBody>
          <a:bodyPr/>
          <a:lstStyle/>
          <a:p>
            <a:r>
              <a:rPr lang="en-CA" dirty="0"/>
              <a:t>A single (fully or partially) completed form</a:t>
            </a:r>
          </a:p>
          <a:p>
            <a:r>
              <a:rPr lang="en-CA" dirty="0"/>
              <a:t>Ties to exactly one Questionnaire*</a:t>
            </a:r>
          </a:p>
          <a:p>
            <a:pPr lvl="1"/>
            <a:r>
              <a:rPr lang="en-CA" dirty="0"/>
              <a:t>Every ‘item’ in the QR points to one item in the Q (by </a:t>
            </a:r>
            <a:r>
              <a:rPr lang="en-CA" dirty="0" err="1"/>
              <a:t>linkId</a:t>
            </a:r>
            <a:r>
              <a:rPr lang="en-CA" dirty="0"/>
              <a:t>)</a:t>
            </a:r>
          </a:p>
          <a:p>
            <a:pPr lvl="1"/>
            <a:r>
              <a:rPr lang="en-CA" dirty="0"/>
              <a:t>Structure of QR must match structure of Q</a:t>
            </a:r>
          </a:p>
          <a:p>
            <a:r>
              <a:rPr lang="en-CA" dirty="0"/>
              <a:t>Lets you see and compare “raw” data</a:t>
            </a:r>
          </a:p>
        </p:txBody>
      </p:sp>
      <p:sp>
        <p:nvSpPr>
          <p:cNvPr id="4" name="Footer Placeholder 3">
            <a:extLst>
              <a:ext uri="{FF2B5EF4-FFF2-40B4-BE49-F238E27FC236}">
                <a16:creationId xmlns:a16="http://schemas.microsoft.com/office/drawing/2014/main" id="{5E94A793-6C70-41C4-A4EA-01E6ABD4DB36}"/>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Tree>
    <p:extLst>
      <p:ext uri="{BB962C8B-B14F-4D97-AF65-F5344CB8AC3E}">
        <p14:creationId xmlns:p14="http://schemas.microsoft.com/office/powerpoint/2010/main" val="3474470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69B55-0E24-45D7-9BFB-676E7D3A5A23}"/>
              </a:ext>
            </a:extLst>
          </p:cNvPr>
          <p:cNvSpPr>
            <a:spLocks noGrp="1"/>
          </p:cNvSpPr>
          <p:nvPr>
            <p:ph type="title"/>
          </p:nvPr>
        </p:nvSpPr>
        <p:spPr/>
        <p:txBody>
          <a:bodyPr/>
          <a:lstStyle/>
          <a:p>
            <a:r>
              <a:rPr lang="en-CA"/>
              <a:t>QuestionnaireResponse</a:t>
            </a:r>
          </a:p>
        </p:txBody>
      </p:sp>
      <p:sp>
        <p:nvSpPr>
          <p:cNvPr id="4" name="Footer Placeholder 3">
            <a:extLst>
              <a:ext uri="{FF2B5EF4-FFF2-40B4-BE49-F238E27FC236}">
                <a16:creationId xmlns:a16="http://schemas.microsoft.com/office/drawing/2014/main" id="{228B0901-A5E6-48CB-B339-9B6E42D24592}"/>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F4EE1239-16C4-46F2-8B3E-07993377B913}"/>
              </a:ext>
            </a:extLst>
          </p:cNvPr>
          <p:cNvSpPr>
            <a:spLocks noGrp="1"/>
          </p:cNvSpPr>
          <p:nvPr>
            <p:ph type="sldNum" sz="quarter" idx="11"/>
          </p:nvPr>
        </p:nvSpPr>
        <p:spPr/>
        <p:txBody>
          <a:bodyPr/>
          <a:lstStyle/>
          <a:p>
            <a:fld id="{6CACE926-AEF5-4BFE-8BD7-24414108CB7B}" type="slidenum">
              <a:rPr lang="en-US" altLang="en-US" smtClean="0"/>
              <a:pPr/>
              <a:t>26</a:t>
            </a:fld>
            <a:endParaRPr lang="en-US" altLang="en-US"/>
          </a:p>
        </p:txBody>
      </p:sp>
      <p:pic>
        <p:nvPicPr>
          <p:cNvPr id="6" name="Picture 5">
            <a:extLst>
              <a:ext uri="{FF2B5EF4-FFF2-40B4-BE49-F238E27FC236}">
                <a16:creationId xmlns:a16="http://schemas.microsoft.com/office/drawing/2014/main" id="{826CFDAB-5496-4A8A-800E-98F2253B091B}"/>
              </a:ext>
            </a:extLst>
          </p:cNvPr>
          <p:cNvPicPr>
            <a:picLocks noChangeAspect="1"/>
          </p:cNvPicPr>
          <p:nvPr/>
        </p:nvPicPr>
        <p:blipFill>
          <a:blip r:embed="rId2"/>
          <a:stretch>
            <a:fillRect/>
          </a:stretch>
        </p:blipFill>
        <p:spPr>
          <a:xfrm>
            <a:off x="543219" y="989650"/>
            <a:ext cx="8066638" cy="3651945"/>
          </a:xfrm>
          <a:prstGeom prst="rect">
            <a:avLst/>
          </a:prstGeom>
        </p:spPr>
      </p:pic>
    </p:spTree>
    <p:extLst>
      <p:ext uri="{BB962C8B-B14F-4D97-AF65-F5344CB8AC3E}">
        <p14:creationId xmlns:p14="http://schemas.microsoft.com/office/powerpoint/2010/main" val="1956000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Linking Questionnaire to QuestionnaireResponse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27</a:t>
            </a:fld>
            <a:endParaRPr lang="en-CA"/>
          </a:p>
        </p:txBody>
      </p:sp>
      <p:sp>
        <p:nvSpPr>
          <p:cNvPr id="17" name="Text Placeholder 16">
            <a:extLst>
              <a:ext uri="{FF2B5EF4-FFF2-40B4-BE49-F238E27FC236}">
                <a16:creationId xmlns:a16="http://schemas.microsoft.com/office/drawing/2014/main" id="{4248F74F-A742-46A6-930C-574E64AD9070}"/>
              </a:ext>
            </a:extLst>
          </p:cNvPr>
          <p:cNvSpPr>
            <a:spLocks noGrp="1"/>
          </p:cNvSpPr>
          <p:nvPr>
            <p:ph type="body" idx="1"/>
          </p:nvPr>
        </p:nvSpPr>
        <p:spPr/>
        <p:txBody>
          <a:bodyPr/>
          <a:lstStyle/>
          <a:p>
            <a:r>
              <a:rPr lang="en-US"/>
              <a:t>Questionnaire</a:t>
            </a:r>
            <a:endParaRPr lang="en-CA"/>
          </a:p>
        </p:txBody>
      </p:sp>
      <p:sp>
        <p:nvSpPr>
          <p:cNvPr id="25" name="Text Placeholder 24"/>
          <p:cNvSpPr>
            <a:spLocks noGrp="1"/>
          </p:cNvSpPr>
          <p:nvPr>
            <p:ph type="body" sz="quarter" idx="3"/>
          </p:nvPr>
        </p:nvSpPr>
        <p:spPr/>
        <p:txBody>
          <a:bodyPr/>
          <a:lstStyle/>
          <a:p>
            <a:r>
              <a:rPr lang="en-CA"/>
              <a:t>QuestionnaireResponse</a:t>
            </a:r>
          </a:p>
        </p:txBody>
      </p:sp>
      <p:pic>
        <p:nvPicPr>
          <p:cNvPr id="7" name="Picture 6"/>
          <p:cNvPicPr>
            <a:picLocks noChangeAspect="1"/>
          </p:cNvPicPr>
          <p:nvPr/>
        </p:nvPicPr>
        <p:blipFill>
          <a:blip r:embed="rId3"/>
          <a:stretch>
            <a:fillRect/>
          </a:stretch>
        </p:blipFill>
        <p:spPr>
          <a:xfrm>
            <a:off x="1331640" y="1820230"/>
            <a:ext cx="3182541" cy="2687479"/>
          </a:xfrm>
          <a:prstGeom prst="rect">
            <a:avLst/>
          </a:prstGeom>
        </p:spPr>
      </p:pic>
      <p:pic>
        <p:nvPicPr>
          <p:cNvPr id="8" name="Picture 7"/>
          <p:cNvPicPr>
            <a:picLocks noChangeAspect="1"/>
          </p:cNvPicPr>
          <p:nvPr/>
        </p:nvPicPr>
        <p:blipFill>
          <a:blip r:embed="rId4"/>
          <a:stretch>
            <a:fillRect/>
          </a:stretch>
        </p:blipFill>
        <p:spPr>
          <a:xfrm>
            <a:off x="4519938" y="1814337"/>
            <a:ext cx="3362564" cy="3079671"/>
          </a:xfrm>
          <a:prstGeom prst="rect">
            <a:avLst/>
          </a:prstGeom>
        </p:spPr>
      </p:pic>
      <p:grpSp>
        <p:nvGrpSpPr>
          <p:cNvPr id="21" name="Group 20"/>
          <p:cNvGrpSpPr/>
          <p:nvPr/>
        </p:nvGrpSpPr>
        <p:grpSpPr>
          <a:xfrm>
            <a:off x="2573778" y="2036253"/>
            <a:ext cx="3024336" cy="1512168"/>
            <a:chOff x="1907704" y="2060848"/>
            <a:chExt cx="4032448" cy="2016224"/>
          </a:xfrm>
        </p:grpSpPr>
        <p:cxnSp>
          <p:nvCxnSpPr>
            <p:cNvPr id="10" name="Straight Arrow Connector 9"/>
            <p:cNvCxnSpPr/>
            <p:nvPr/>
          </p:nvCxnSpPr>
          <p:spPr bwMode="auto">
            <a:xfrm flipH="1">
              <a:off x="1979712" y="2060848"/>
              <a:ext cx="3960440" cy="0"/>
            </a:xfrm>
            <a:prstGeom prst="straightConnector1">
              <a:avLst/>
            </a:prstGeom>
            <a:solidFill>
              <a:schemeClr val="accent1"/>
            </a:solidFill>
            <a:ln w="1905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H="1" flipV="1">
              <a:off x="1907704" y="2060848"/>
              <a:ext cx="3960440" cy="2016224"/>
            </a:xfrm>
            <a:prstGeom prst="straightConnector1">
              <a:avLst/>
            </a:prstGeom>
            <a:solidFill>
              <a:schemeClr val="accent1"/>
            </a:solidFill>
            <a:ln w="1905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 name="Group 21"/>
          <p:cNvGrpSpPr/>
          <p:nvPr/>
        </p:nvGrpSpPr>
        <p:grpSpPr>
          <a:xfrm>
            <a:off x="2735796" y="2414295"/>
            <a:ext cx="3020523" cy="1512168"/>
            <a:chOff x="2123728" y="2564904"/>
            <a:chExt cx="4027364" cy="2016224"/>
          </a:xfrm>
        </p:grpSpPr>
        <p:cxnSp>
          <p:nvCxnSpPr>
            <p:cNvPr id="14" name="Straight Arrow Connector 13"/>
            <p:cNvCxnSpPr/>
            <p:nvPr/>
          </p:nvCxnSpPr>
          <p:spPr bwMode="auto">
            <a:xfrm flipH="1">
              <a:off x="2195736" y="2564904"/>
              <a:ext cx="3816424" cy="360040"/>
            </a:xfrm>
            <a:prstGeom prst="straightConnector1">
              <a:avLst/>
            </a:prstGeom>
            <a:solidFill>
              <a:schemeClr val="accent1"/>
            </a:solidFill>
            <a:ln w="1905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flipH="1" flipV="1">
              <a:off x="2123728" y="2924944"/>
              <a:ext cx="4027364" cy="1656184"/>
            </a:xfrm>
            <a:prstGeom prst="straightConnector1">
              <a:avLst/>
            </a:prstGeom>
            <a:solidFill>
              <a:schemeClr val="accent1"/>
            </a:solidFill>
            <a:ln w="1905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84067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7D29-DE74-4728-9475-EABBBE260933}"/>
              </a:ext>
            </a:extLst>
          </p:cNvPr>
          <p:cNvSpPr>
            <a:spLocks noGrp="1"/>
          </p:cNvSpPr>
          <p:nvPr>
            <p:ph type="title"/>
          </p:nvPr>
        </p:nvSpPr>
        <p:spPr/>
        <p:txBody>
          <a:bodyPr/>
          <a:lstStyle/>
          <a:p>
            <a:r>
              <a:rPr lang="en-CA"/>
              <a:t>Other relevant resources</a:t>
            </a:r>
          </a:p>
        </p:txBody>
      </p:sp>
      <p:sp>
        <p:nvSpPr>
          <p:cNvPr id="3" name="Text Placeholder 2">
            <a:extLst>
              <a:ext uri="{FF2B5EF4-FFF2-40B4-BE49-F238E27FC236}">
                <a16:creationId xmlns:a16="http://schemas.microsoft.com/office/drawing/2014/main" id="{9610D259-86C4-4E35-A3B3-A2F6BC9F57C1}"/>
              </a:ext>
            </a:extLst>
          </p:cNvPr>
          <p:cNvSpPr>
            <a:spLocks noGrp="1"/>
          </p:cNvSpPr>
          <p:nvPr>
            <p:ph type="body" sz="quarter" idx="13"/>
          </p:nvPr>
        </p:nvSpPr>
        <p:spPr/>
        <p:txBody>
          <a:bodyPr/>
          <a:lstStyle/>
          <a:p>
            <a:r>
              <a:rPr lang="en-CA" sz="2000"/>
              <a:t>CodeSystem &amp; ValueSet:</a:t>
            </a:r>
          </a:p>
          <a:p>
            <a:pPr lvl="1"/>
            <a:r>
              <a:rPr lang="en-CA" sz="1800"/>
              <a:t>Allow defining sets of answers that are shared or are externally managed</a:t>
            </a:r>
          </a:p>
          <a:p>
            <a:pPr lvl="1"/>
            <a:r>
              <a:rPr lang="en-CA" sz="1800"/>
              <a:t>Codes have both computable and human friendly views</a:t>
            </a:r>
          </a:p>
          <a:p>
            <a:pPr lvl="1"/>
            <a:r>
              <a:rPr lang="en-CA" sz="1800"/>
              <a:t>Can have numeric weights for calculations</a:t>
            </a:r>
          </a:p>
          <a:p>
            <a:r>
              <a:rPr lang="en-CA" sz="2000" err="1"/>
              <a:t>ConceptMap</a:t>
            </a:r>
            <a:endParaRPr lang="en-CA" sz="2000"/>
          </a:p>
          <a:p>
            <a:pPr lvl="1"/>
            <a:r>
              <a:rPr lang="en-CA" sz="1800"/>
              <a:t>Allows defining translations for questions</a:t>
            </a:r>
          </a:p>
          <a:p>
            <a:pPr lvl="2"/>
            <a:r>
              <a:rPr lang="en-CA" sz="1800"/>
              <a:t>and helpful for mapping </a:t>
            </a:r>
            <a:r>
              <a:rPr lang="en-CA" sz="1800" err="1"/>
              <a:t>QuestionnaireResponses</a:t>
            </a:r>
            <a:r>
              <a:rPr lang="en-CA" sz="1800"/>
              <a:t> to other resources</a:t>
            </a:r>
          </a:p>
          <a:p>
            <a:r>
              <a:rPr lang="en-CA" sz="2000"/>
              <a:t>StructureMap</a:t>
            </a:r>
          </a:p>
          <a:p>
            <a:pPr lvl="1"/>
            <a:r>
              <a:rPr lang="en-CA" sz="1800"/>
              <a:t>Can be used to map Questionnaire</a:t>
            </a:r>
          </a:p>
        </p:txBody>
      </p:sp>
      <p:sp>
        <p:nvSpPr>
          <p:cNvPr id="4" name="Footer Placeholder 3">
            <a:extLst>
              <a:ext uri="{FF2B5EF4-FFF2-40B4-BE49-F238E27FC236}">
                <a16:creationId xmlns:a16="http://schemas.microsoft.com/office/drawing/2014/main" id="{2538BD9C-2A92-48F2-82AE-F8583C8E0E40}"/>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Tree>
    <p:extLst>
      <p:ext uri="{BB962C8B-B14F-4D97-AF65-F5344CB8AC3E}">
        <p14:creationId xmlns:p14="http://schemas.microsoft.com/office/powerpoint/2010/main" val="934141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3F7EC-B734-5236-2238-ED18F7B176E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70F108-53E0-4EAB-11D2-6A6BD0A8D2ED}"/>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4C9FE0A8-BE44-E213-836A-25641B6C3777}"/>
              </a:ext>
            </a:extLst>
          </p:cNvPr>
          <p:cNvSpPr>
            <a:spLocks noGrp="1"/>
          </p:cNvSpPr>
          <p:nvPr>
            <p:ph type="sldNum" sz="quarter" idx="11"/>
          </p:nvPr>
        </p:nvSpPr>
        <p:spPr/>
        <p:txBody>
          <a:bodyPr/>
          <a:lstStyle/>
          <a:p>
            <a:fld id="{6CACE926-AEF5-4BFE-8BD7-24414108CB7B}" type="slidenum">
              <a:rPr lang="en-US" altLang="en-US" smtClean="0"/>
              <a:pPr/>
              <a:t>29</a:t>
            </a:fld>
            <a:endParaRPr lang="en-US" altLang="en-US"/>
          </a:p>
        </p:txBody>
      </p:sp>
      <p:graphicFrame>
        <p:nvGraphicFramePr>
          <p:cNvPr id="6" name="Diagram 5">
            <a:extLst>
              <a:ext uri="{FF2B5EF4-FFF2-40B4-BE49-F238E27FC236}">
                <a16:creationId xmlns:a16="http://schemas.microsoft.com/office/drawing/2014/main" id="{EF9138D5-06CD-2497-3BCA-F1B5FE6D48BE}"/>
              </a:ext>
            </a:extLst>
          </p:cNvPr>
          <p:cNvGraphicFramePr/>
          <p:nvPr>
            <p:extLst>
              <p:ext uri="{D42A27DB-BD31-4B8C-83A1-F6EECF244321}">
                <p14:modId xmlns:p14="http://schemas.microsoft.com/office/powerpoint/2010/main" val="729500751"/>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5142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presentation</a:t>
            </a:r>
            <a:endParaRPr lang="en-CA"/>
          </a:p>
        </p:txBody>
      </p:sp>
      <p:sp>
        <p:nvSpPr>
          <p:cNvPr id="4" name="Content Placeholder 3"/>
          <p:cNvSpPr>
            <a:spLocks noGrp="1"/>
          </p:cNvSpPr>
          <p:nvPr>
            <p:ph type="body" sz="quarter" idx="13"/>
          </p:nvPr>
        </p:nvSpPr>
        <p:spPr/>
        <p:txBody>
          <a:bodyPr/>
          <a:lstStyle/>
          <a:p>
            <a:r>
              <a:rPr lang="en-US" dirty="0">
                <a:ea typeface="ヒラギノ角ゴ Pro W3"/>
              </a:rPr>
              <a:t>Can be downloaded from the Ontario Health e-Learning site:</a:t>
            </a:r>
          </a:p>
          <a:p>
            <a:pPr lvl="1"/>
            <a:r>
              <a:rPr lang="en-CA" dirty="0">
                <a:ea typeface="ヒラギノ角ゴ Pro W3"/>
                <a:hlinkClick r:id="rId2"/>
              </a:rPr>
              <a:t>https://elearning.ontariohealth.ca/login/index.php</a:t>
            </a:r>
            <a:endParaRPr lang="en-CA" dirty="0">
              <a:ea typeface="ヒラギノ角ゴ Pro W3"/>
            </a:endParaRPr>
          </a:p>
          <a:p>
            <a:r>
              <a:rPr lang="en-US" dirty="0">
                <a:ea typeface="ヒラギノ角ゴ Pro W3"/>
              </a:rPr>
              <a:t>Is licensed for use under the Creative Commons, specifically:</a:t>
            </a:r>
          </a:p>
          <a:p>
            <a:pPr lvl="1"/>
            <a:r>
              <a:rPr lang="en-CA" dirty="0">
                <a:ea typeface="ヒラギノ角ゴ Pro W3"/>
                <a:hlinkClick r:id="rId3"/>
              </a:rPr>
              <a:t>Creative Commons Attribution 3.0 </a:t>
            </a:r>
            <a:r>
              <a:rPr lang="en-CA" dirty="0" err="1">
                <a:ea typeface="ヒラギノ角ゴ Pro W3"/>
                <a:hlinkClick r:id="rId3"/>
              </a:rPr>
              <a:t>Unported</a:t>
            </a:r>
            <a:r>
              <a:rPr lang="en-CA" dirty="0">
                <a:ea typeface="ヒラギノ角ゴ Pro W3"/>
                <a:hlinkClick r:id="rId3"/>
              </a:rPr>
              <a:t> License</a:t>
            </a:r>
            <a:endParaRPr lang="en-CA" dirty="0">
              <a:ea typeface="ヒラギノ角ゴ Pro W3"/>
            </a:endParaRPr>
          </a:p>
          <a:p>
            <a:pPr lvl="1"/>
            <a:r>
              <a:rPr lang="en-US">
                <a:ea typeface="ヒラギノ角ゴ Pro W3"/>
              </a:rPr>
              <a:t>Do </a:t>
            </a:r>
            <a:r>
              <a:rPr lang="en-US" dirty="0">
                <a:ea typeface="ヒラギノ角ゴ Pro W3"/>
              </a:rPr>
              <a:t>with it as you wish, so long as you give credit</a:t>
            </a:r>
          </a:p>
        </p:txBody>
      </p:sp>
      <p:sp>
        <p:nvSpPr>
          <p:cNvPr id="11" name="Footer Placeholder 10">
            <a:extLst>
              <a:ext uri="{FF2B5EF4-FFF2-40B4-BE49-F238E27FC236}">
                <a16:creationId xmlns:a16="http://schemas.microsoft.com/office/drawing/2014/main" id="{E5D67FA5-D1E9-4E1E-B63E-097C12003FC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8" name="Slide Number Placeholder 7">
            <a:extLst>
              <a:ext uri="{FF2B5EF4-FFF2-40B4-BE49-F238E27FC236}">
                <a16:creationId xmlns:a16="http://schemas.microsoft.com/office/drawing/2014/main" id="{0D655E1C-9171-4990-BC7C-0027C9FAE154}"/>
              </a:ext>
            </a:extLst>
          </p:cNvPr>
          <p:cNvSpPr>
            <a:spLocks noGrp="1"/>
          </p:cNvSpPr>
          <p:nvPr>
            <p:ph type="sldNum" sz="quarter" idx="11"/>
          </p:nvPr>
        </p:nvSpPr>
        <p:spPr/>
        <p:txBody>
          <a:bodyPr/>
          <a:lstStyle/>
          <a:p>
            <a:fld id="{DD8FDF0E-2772-4D89-9F72-F3CB15D8B8AB}" type="slidenum">
              <a:rPr lang="en-US" smtClean="0"/>
              <a:pPr/>
              <a:t>3</a:t>
            </a:fld>
            <a:endParaRPr lang="en-US"/>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2387" y="3226897"/>
            <a:ext cx="1135626"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917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F217-1F71-4697-80C1-0A546CFECE6D}"/>
              </a:ext>
            </a:extLst>
          </p:cNvPr>
          <p:cNvSpPr>
            <a:spLocks noGrp="1"/>
          </p:cNvSpPr>
          <p:nvPr>
            <p:ph type="title"/>
          </p:nvPr>
        </p:nvSpPr>
        <p:spPr/>
        <p:txBody>
          <a:bodyPr/>
          <a:lstStyle/>
          <a:p>
            <a:r>
              <a:rPr lang="en-CA"/>
              <a:t>What is Structured Data Capture (SDC)?</a:t>
            </a:r>
          </a:p>
        </p:txBody>
      </p:sp>
      <p:sp>
        <p:nvSpPr>
          <p:cNvPr id="3" name="Text Placeholder 2">
            <a:extLst>
              <a:ext uri="{FF2B5EF4-FFF2-40B4-BE49-F238E27FC236}">
                <a16:creationId xmlns:a16="http://schemas.microsoft.com/office/drawing/2014/main" id="{A1675103-FF9C-4D8F-BF9F-A770CECA1888}"/>
              </a:ext>
            </a:extLst>
          </p:cNvPr>
          <p:cNvSpPr>
            <a:spLocks noGrp="1"/>
          </p:cNvSpPr>
          <p:nvPr>
            <p:ph type="body" sz="quarter" idx="13"/>
          </p:nvPr>
        </p:nvSpPr>
        <p:spPr/>
        <p:txBody>
          <a:bodyPr/>
          <a:lstStyle/>
          <a:p>
            <a:r>
              <a:rPr lang="en-CA" sz="2000"/>
              <a:t>Standardize/enhance capabilities of FHIR Questionnaires:</a:t>
            </a:r>
          </a:p>
          <a:p>
            <a:pPr lvl="1"/>
            <a:r>
              <a:rPr lang="en-CA" sz="1800"/>
              <a:t>Workflow</a:t>
            </a:r>
          </a:p>
          <a:p>
            <a:pPr lvl="1"/>
            <a:r>
              <a:rPr lang="en-CA" sz="1800"/>
              <a:t>Complex form rendering</a:t>
            </a:r>
          </a:p>
          <a:p>
            <a:pPr lvl="1"/>
            <a:r>
              <a:rPr lang="en-CA" sz="1800"/>
              <a:t>Complex form behavior</a:t>
            </a:r>
          </a:p>
          <a:p>
            <a:pPr lvl="1"/>
            <a:r>
              <a:rPr lang="en-CA" sz="1800"/>
              <a:t>Automatically populating forms</a:t>
            </a:r>
          </a:p>
          <a:p>
            <a:pPr lvl="1"/>
            <a:r>
              <a:rPr lang="en-CA" sz="1800"/>
              <a:t>Automatically extracting data from completed forms</a:t>
            </a:r>
          </a:p>
          <a:p>
            <a:pPr lvl="1"/>
            <a:r>
              <a:rPr lang="en-CA" sz="1800"/>
              <a:t>Adaptive forms</a:t>
            </a:r>
          </a:p>
          <a:p>
            <a:pPr lvl="1"/>
            <a:r>
              <a:rPr lang="en-CA" sz="1800"/>
              <a:t>Modular forms</a:t>
            </a:r>
          </a:p>
          <a:p>
            <a:pPr lvl="1"/>
            <a:r>
              <a:rPr lang="en-CA" sz="1800"/>
              <a:t>Form derivation</a:t>
            </a:r>
          </a:p>
        </p:txBody>
      </p:sp>
      <p:sp>
        <p:nvSpPr>
          <p:cNvPr id="4" name="Footer Placeholder 3">
            <a:extLst>
              <a:ext uri="{FF2B5EF4-FFF2-40B4-BE49-F238E27FC236}">
                <a16:creationId xmlns:a16="http://schemas.microsoft.com/office/drawing/2014/main" id="{BF2509EA-CF59-462D-BE8A-01BD2630AD3A}"/>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Tree>
    <p:extLst>
      <p:ext uri="{BB962C8B-B14F-4D97-AF65-F5344CB8AC3E}">
        <p14:creationId xmlns:p14="http://schemas.microsoft.com/office/powerpoint/2010/main" val="1930990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BAD49-DA05-4298-B5CD-F737F432BFCB}"/>
              </a:ext>
            </a:extLst>
          </p:cNvPr>
          <p:cNvSpPr>
            <a:spLocks noGrp="1"/>
          </p:cNvSpPr>
          <p:nvPr>
            <p:ph type="title"/>
          </p:nvPr>
        </p:nvSpPr>
        <p:spPr/>
        <p:txBody>
          <a:bodyPr/>
          <a:lstStyle/>
          <a:p>
            <a:r>
              <a:rPr lang="en-CA"/>
              <a:t>Exploring the SDC spec</a:t>
            </a:r>
          </a:p>
        </p:txBody>
      </p:sp>
      <p:sp>
        <p:nvSpPr>
          <p:cNvPr id="6" name="Text Placeholder 5">
            <a:extLst>
              <a:ext uri="{FF2B5EF4-FFF2-40B4-BE49-F238E27FC236}">
                <a16:creationId xmlns:a16="http://schemas.microsoft.com/office/drawing/2014/main" id="{B789025F-71AA-49AB-9489-3B69AC06EB91}"/>
              </a:ext>
            </a:extLst>
          </p:cNvPr>
          <p:cNvSpPr>
            <a:spLocks noGrp="1"/>
          </p:cNvSpPr>
          <p:nvPr>
            <p:ph type="body" sz="quarter" idx="13"/>
          </p:nvPr>
        </p:nvSpPr>
        <p:spPr/>
        <p:txBody>
          <a:bodyPr/>
          <a:lstStyle/>
          <a:p>
            <a:r>
              <a:rPr lang="en-CA">
                <a:hlinkClick r:id="rId2"/>
              </a:rPr>
              <a:t>http://hl7.org/fhir/uv/sdc</a:t>
            </a:r>
            <a:endParaRPr lang="en-CA"/>
          </a:p>
        </p:txBody>
      </p:sp>
      <p:sp>
        <p:nvSpPr>
          <p:cNvPr id="3" name="Footer Placeholder 2">
            <a:extLst>
              <a:ext uri="{FF2B5EF4-FFF2-40B4-BE49-F238E27FC236}">
                <a16:creationId xmlns:a16="http://schemas.microsoft.com/office/drawing/2014/main" id="{63317ECA-1F72-4235-9E51-F4110E846BC6}"/>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4" name="Slide Number Placeholder 3">
            <a:extLst>
              <a:ext uri="{FF2B5EF4-FFF2-40B4-BE49-F238E27FC236}">
                <a16:creationId xmlns:a16="http://schemas.microsoft.com/office/drawing/2014/main" id="{3ADBF40A-677C-4818-814F-09BD5C82F7C6}"/>
              </a:ext>
            </a:extLst>
          </p:cNvPr>
          <p:cNvSpPr>
            <a:spLocks noGrp="1"/>
          </p:cNvSpPr>
          <p:nvPr>
            <p:ph type="sldNum" sz="quarter" idx="11"/>
          </p:nvPr>
        </p:nvSpPr>
        <p:spPr/>
        <p:txBody>
          <a:bodyPr/>
          <a:lstStyle/>
          <a:p>
            <a:fld id="{6CACE926-AEF5-4BFE-8BD7-24414108CB7B}" type="slidenum">
              <a:rPr lang="en-US" altLang="en-US" smtClean="0"/>
              <a:pPr/>
              <a:t>31</a:t>
            </a:fld>
            <a:endParaRPr lang="en-US" altLang="en-US"/>
          </a:p>
        </p:txBody>
      </p:sp>
    </p:spTree>
    <p:extLst>
      <p:ext uri="{BB962C8B-B14F-4D97-AF65-F5344CB8AC3E}">
        <p14:creationId xmlns:p14="http://schemas.microsoft.com/office/powerpoint/2010/main" val="1751707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638C-9B33-B3D8-2397-FB588EC58497}"/>
              </a:ext>
            </a:extLst>
          </p:cNvPr>
          <p:cNvSpPr>
            <a:spLocks noGrp="1"/>
          </p:cNvSpPr>
          <p:nvPr>
            <p:ph type="title"/>
          </p:nvPr>
        </p:nvSpPr>
        <p:spPr/>
        <p:txBody>
          <a:bodyPr/>
          <a:lstStyle/>
          <a:p>
            <a:r>
              <a:rPr lang="en-US"/>
              <a:t>IHE SDC</a:t>
            </a:r>
            <a:endParaRPr lang="en-CA"/>
          </a:p>
        </p:txBody>
      </p:sp>
      <p:sp>
        <p:nvSpPr>
          <p:cNvPr id="4" name="Footer Placeholder 3">
            <a:extLst>
              <a:ext uri="{FF2B5EF4-FFF2-40B4-BE49-F238E27FC236}">
                <a16:creationId xmlns:a16="http://schemas.microsoft.com/office/drawing/2014/main" id="{2090C2FD-D938-E6EB-798C-2B06DB8E6CB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3B400E83-A103-8C7D-3A92-674F91F74AA1}"/>
              </a:ext>
            </a:extLst>
          </p:cNvPr>
          <p:cNvSpPr>
            <a:spLocks noGrp="1"/>
          </p:cNvSpPr>
          <p:nvPr>
            <p:ph type="sldNum" sz="quarter" idx="11"/>
          </p:nvPr>
        </p:nvSpPr>
        <p:spPr/>
        <p:txBody>
          <a:bodyPr/>
          <a:lstStyle/>
          <a:p>
            <a:fld id="{6CACE926-AEF5-4BFE-8BD7-24414108CB7B}" type="slidenum">
              <a:rPr lang="en-US" altLang="en-US" smtClean="0"/>
              <a:pPr/>
              <a:t>32</a:t>
            </a:fld>
            <a:endParaRPr lang="en-US" altLang="en-US"/>
          </a:p>
        </p:txBody>
      </p:sp>
      <p:pic>
        <p:nvPicPr>
          <p:cNvPr id="1026" name="Picture 2">
            <a:extLst>
              <a:ext uri="{FF2B5EF4-FFF2-40B4-BE49-F238E27FC236}">
                <a16:creationId xmlns:a16="http://schemas.microsoft.com/office/drawing/2014/main" id="{718329F1-08B3-D5C0-2AF3-AB67A0954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98" y="747238"/>
            <a:ext cx="5791517" cy="428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846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F2B4-7D61-6110-920B-80FD6B484AE0}"/>
              </a:ext>
            </a:extLst>
          </p:cNvPr>
          <p:cNvSpPr>
            <a:spLocks noGrp="1"/>
          </p:cNvSpPr>
          <p:nvPr>
            <p:ph type="title"/>
          </p:nvPr>
        </p:nvSpPr>
        <p:spPr/>
        <p:txBody>
          <a:bodyPr/>
          <a:lstStyle/>
          <a:p>
            <a:r>
              <a:rPr lang="en-US"/>
              <a:t>HL7 SDC vs. IHE SDC</a:t>
            </a:r>
            <a:endParaRPr lang="en-CA"/>
          </a:p>
        </p:txBody>
      </p:sp>
      <p:sp>
        <p:nvSpPr>
          <p:cNvPr id="3" name="Footer Placeholder 2">
            <a:extLst>
              <a:ext uri="{FF2B5EF4-FFF2-40B4-BE49-F238E27FC236}">
                <a16:creationId xmlns:a16="http://schemas.microsoft.com/office/drawing/2014/main" id="{60A15403-20D4-80D9-0CA2-EB562E24FE4A}"/>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D2A1317E-99B2-0018-2B2E-72113A0A88FF}"/>
              </a:ext>
            </a:extLst>
          </p:cNvPr>
          <p:cNvSpPr>
            <a:spLocks noGrp="1"/>
          </p:cNvSpPr>
          <p:nvPr>
            <p:ph type="sldNum" sz="quarter" idx="11"/>
          </p:nvPr>
        </p:nvSpPr>
        <p:spPr/>
        <p:txBody>
          <a:bodyPr/>
          <a:lstStyle/>
          <a:p>
            <a:fld id="{6CACE926-AEF5-4BFE-8BD7-24414108CB7B}" type="slidenum">
              <a:rPr lang="en-US" altLang="en-US" smtClean="0"/>
              <a:pPr/>
              <a:t>33</a:t>
            </a:fld>
            <a:endParaRPr lang="en-US" altLang="en-US"/>
          </a:p>
        </p:txBody>
      </p:sp>
      <p:sp>
        <p:nvSpPr>
          <p:cNvPr id="5" name="Text Placeholder 4">
            <a:extLst>
              <a:ext uri="{FF2B5EF4-FFF2-40B4-BE49-F238E27FC236}">
                <a16:creationId xmlns:a16="http://schemas.microsoft.com/office/drawing/2014/main" id="{3148212C-5E9D-A471-3828-E4938B0283B9}"/>
              </a:ext>
            </a:extLst>
          </p:cNvPr>
          <p:cNvSpPr>
            <a:spLocks noGrp="1"/>
          </p:cNvSpPr>
          <p:nvPr>
            <p:ph type="body" idx="1"/>
          </p:nvPr>
        </p:nvSpPr>
        <p:spPr/>
        <p:txBody>
          <a:bodyPr/>
          <a:lstStyle/>
          <a:p>
            <a:r>
              <a:rPr lang="en-US"/>
              <a:t>HL7	</a:t>
            </a:r>
            <a:endParaRPr lang="en-CA"/>
          </a:p>
        </p:txBody>
      </p:sp>
      <p:sp>
        <p:nvSpPr>
          <p:cNvPr id="6" name="Content Placeholder 5">
            <a:extLst>
              <a:ext uri="{FF2B5EF4-FFF2-40B4-BE49-F238E27FC236}">
                <a16:creationId xmlns:a16="http://schemas.microsoft.com/office/drawing/2014/main" id="{C7298639-7E98-A2A5-2A56-275757F4BF65}"/>
              </a:ext>
            </a:extLst>
          </p:cNvPr>
          <p:cNvSpPr>
            <a:spLocks noGrp="1"/>
          </p:cNvSpPr>
          <p:nvPr>
            <p:ph sz="half" idx="2"/>
          </p:nvPr>
        </p:nvSpPr>
        <p:spPr/>
        <p:txBody>
          <a:bodyPr/>
          <a:lstStyle/>
          <a:p>
            <a:r>
              <a:rPr lang="en-US"/>
              <a:t>XML, JSON, or TTL – standard resources</a:t>
            </a:r>
          </a:p>
          <a:p>
            <a:r>
              <a:rPr lang="en-US"/>
              <a:t>Questionnaire definition &amp; response are separate</a:t>
            </a:r>
          </a:p>
          <a:p>
            <a:r>
              <a:rPr lang="en-US"/>
              <a:t>Populate via different mechanisms from any FHIR data, continuous population possible</a:t>
            </a:r>
          </a:p>
          <a:p>
            <a:r>
              <a:rPr lang="en-CA"/>
              <a:t>Integrates with standard FHIR workflow</a:t>
            </a:r>
          </a:p>
        </p:txBody>
      </p:sp>
      <p:sp>
        <p:nvSpPr>
          <p:cNvPr id="7" name="Text Placeholder 6">
            <a:extLst>
              <a:ext uri="{FF2B5EF4-FFF2-40B4-BE49-F238E27FC236}">
                <a16:creationId xmlns:a16="http://schemas.microsoft.com/office/drawing/2014/main" id="{3854D298-CE75-2256-9902-096E4C0AFC03}"/>
              </a:ext>
            </a:extLst>
          </p:cNvPr>
          <p:cNvSpPr>
            <a:spLocks noGrp="1"/>
          </p:cNvSpPr>
          <p:nvPr>
            <p:ph type="body" sz="quarter" idx="3"/>
          </p:nvPr>
        </p:nvSpPr>
        <p:spPr/>
        <p:txBody>
          <a:bodyPr/>
          <a:lstStyle/>
          <a:p>
            <a:r>
              <a:rPr lang="en-US"/>
              <a:t>IHE</a:t>
            </a:r>
            <a:endParaRPr lang="en-CA"/>
          </a:p>
        </p:txBody>
      </p:sp>
      <p:sp>
        <p:nvSpPr>
          <p:cNvPr id="8" name="Content Placeholder 7">
            <a:extLst>
              <a:ext uri="{FF2B5EF4-FFF2-40B4-BE49-F238E27FC236}">
                <a16:creationId xmlns:a16="http://schemas.microsoft.com/office/drawing/2014/main" id="{D4E7AE98-8505-1F41-CD11-195BF37E069A}"/>
              </a:ext>
            </a:extLst>
          </p:cNvPr>
          <p:cNvSpPr>
            <a:spLocks noGrp="1"/>
          </p:cNvSpPr>
          <p:nvPr>
            <p:ph sz="quarter" idx="4"/>
          </p:nvPr>
        </p:nvSpPr>
        <p:spPr/>
        <p:txBody>
          <a:bodyPr/>
          <a:lstStyle/>
          <a:p>
            <a:r>
              <a:rPr lang="en-US"/>
              <a:t>XML only.  Custom schema</a:t>
            </a:r>
          </a:p>
          <a:p>
            <a:endParaRPr lang="en-US"/>
          </a:p>
          <a:p>
            <a:r>
              <a:rPr lang="en-US"/>
              <a:t>Questionnaire definition &amp; response are one instance</a:t>
            </a:r>
          </a:p>
          <a:p>
            <a:r>
              <a:rPr lang="en-US"/>
              <a:t>Populate from CDA, data element references only, initial pop. Only</a:t>
            </a:r>
          </a:p>
          <a:p>
            <a:endParaRPr lang="en-US"/>
          </a:p>
          <a:p>
            <a:r>
              <a:rPr lang="en-US"/>
              <a:t>Custom workflow</a:t>
            </a:r>
          </a:p>
          <a:p>
            <a:endParaRPr lang="en-CA"/>
          </a:p>
        </p:txBody>
      </p:sp>
    </p:spTree>
    <p:extLst>
      <p:ext uri="{BB962C8B-B14F-4D97-AF65-F5344CB8AC3E}">
        <p14:creationId xmlns:p14="http://schemas.microsoft.com/office/powerpoint/2010/main" val="2312712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64CBA-3A1B-C0BC-C370-332A0192222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79EDDBA-BE22-8B69-80C8-EA46AA01A9B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24FFFF8F-7141-5948-BB1C-CC503C13DC91}"/>
              </a:ext>
            </a:extLst>
          </p:cNvPr>
          <p:cNvSpPr>
            <a:spLocks noGrp="1"/>
          </p:cNvSpPr>
          <p:nvPr>
            <p:ph type="sldNum" sz="quarter" idx="11"/>
          </p:nvPr>
        </p:nvSpPr>
        <p:spPr/>
        <p:txBody>
          <a:bodyPr/>
          <a:lstStyle/>
          <a:p>
            <a:fld id="{6CACE926-AEF5-4BFE-8BD7-24414108CB7B}" type="slidenum">
              <a:rPr lang="en-US" altLang="en-US" smtClean="0"/>
              <a:pPr/>
              <a:t>34</a:t>
            </a:fld>
            <a:endParaRPr lang="en-US" altLang="en-US"/>
          </a:p>
        </p:txBody>
      </p:sp>
      <p:graphicFrame>
        <p:nvGraphicFramePr>
          <p:cNvPr id="6" name="Diagram 5">
            <a:extLst>
              <a:ext uri="{FF2B5EF4-FFF2-40B4-BE49-F238E27FC236}">
                <a16:creationId xmlns:a16="http://schemas.microsoft.com/office/drawing/2014/main" id="{1558AEAE-72F4-1A85-347D-967FA3FAD3C7}"/>
              </a:ext>
            </a:extLst>
          </p:cNvPr>
          <p:cNvGraphicFramePr/>
          <p:nvPr>
            <p:extLst>
              <p:ext uri="{D42A27DB-BD31-4B8C-83A1-F6EECF244321}">
                <p14:modId xmlns:p14="http://schemas.microsoft.com/office/powerpoint/2010/main" val="523090830"/>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8751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3913-8C9A-4662-8122-7BEE8A21B3C1}"/>
              </a:ext>
            </a:extLst>
          </p:cNvPr>
          <p:cNvSpPr>
            <a:spLocks noGrp="1"/>
          </p:cNvSpPr>
          <p:nvPr>
            <p:ph type="title"/>
          </p:nvPr>
        </p:nvSpPr>
        <p:spPr/>
        <p:txBody>
          <a:bodyPr/>
          <a:lstStyle/>
          <a:p>
            <a:r>
              <a:rPr lang="en-US"/>
              <a:t>Exercise 1</a:t>
            </a:r>
          </a:p>
        </p:txBody>
      </p:sp>
      <p:sp>
        <p:nvSpPr>
          <p:cNvPr id="3" name="Text Placeholder 2">
            <a:extLst>
              <a:ext uri="{FF2B5EF4-FFF2-40B4-BE49-F238E27FC236}">
                <a16:creationId xmlns:a16="http://schemas.microsoft.com/office/drawing/2014/main" id="{EBCFECAB-1935-44C9-B158-F6E7DE191797}"/>
              </a:ext>
            </a:extLst>
          </p:cNvPr>
          <p:cNvSpPr>
            <a:spLocks noGrp="1"/>
          </p:cNvSpPr>
          <p:nvPr>
            <p:ph type="body" sz="quarter" idx="13"/>
          </p:nvPr>
        </p:nvSpPr>
        <p:spPr/>
        <p:txBody>
          <a:bodyPr/>
          <a:lstStyle/>
          <a:p>
            <a:r>
              <a:rPr lang="en-US"/>
              <a:t>Complete a QuestionnaireResponse</a:t>
            </a:r>
          </a:p>
          <a:p>
            <a:pPr lvl="1"/>
            <a:r>
              <a:rPr lang="en-US"/>
              <a:t>Using LHC Forms SMART App</a:t>
            </a:r>
          </a:p>
          <a:p>
            <a:pPr lvl="1"/>
            <a:r>
              <a:rPr lang="en-US"/>
              <a:t>Complete a US Surgeon General family health portrait</a:t>
            </a:r>
          </a:p>
          <a:p>
            <a:pPr lvl="2"/>
            <a:r>
              <a:rPr lang="en-US"/>
              <a:t>Think about what item types are used, how the form is structured</a:t>
            </a:r>
          </a:p>
          <a:p>
            <a:pPr lvl="2"/>
            <a:r>
              <a:rPr lang="en-US"/>
              <a:t>Fill in multiple repetitions at each layer possible</a:t>
            </a:r>
          </a:p>
          <a:p>
            <a:pPr lvl="1"/>
            <a:r>
              <a:rPr lang="en-US"/>
              <a:t>Show as QuestionnaireResponse</a:t>
            </a:r>
          </a:p>
          <a:p>
            <a:pPr lvl="1"/>
            <a:r>
              <a:rPr lang="en-US"/>
              <a:t>Look at the accompanying Questionnaire</a:t>
            </a:r>
          </a:p>
        </p:txBody>
      </p:sp>
      <p:sp>
        <p:nvSpPr>
          <p:cNvPr id="4" name="Footer Placeholder 3">
            <a:extLst>
              <a:ext uri="{FF2B5EF4-FFF2-40B4-BE49-F238E27FC236}">
                <a16:creationId xmlns:a16="http://schemas.microsoft.com/office/drawing/2014/main" id="{4FB15BBF-7959-4402-A2EC-DA1FEFE1DAB7}"/>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67561793-4909-40F4-B7E5-F3620A2DBBA4}"/>
              </a:ext>
            </a:extLst>
          </p:cNvPr>
          <p:cNvSpPr>
            <a:spLocks noGrp="1"/>
          </p:cNvSpPr>
          <p:nvPr>
            <p:ph type="sldNum" sz="quarter" idx="11"/>
          </p:nvPr>
        </p:nvSpPr>
        <p:spPr/>
        <p:txBody>
          <a:bodyPr/>
          <a:lstStyle/>
          <a:p>
            <a:fld id="{6CACE926-AEF5-4BFE-8BD7-24414108CB7B}" type="slidenum">
              <a:rPr lang="en-US" altLang="en-US" smtClean="0"/>
              <a:pPr/>
              <a:t>35</a:t>
            </a:fld>
            <a:endParaRPr lang="en-US" altLang="en-US"/>
          </a:p>
        </p:txBody>
      </p:sp>
      <p:sp>
        <p:nvSpPr>
          <p:cNvPr id="6" name="TextBox 5">
            <a:extLst>
              <a:ext uri="{FF2B5EF4-FFF2-40B4-BE49-F238E27FC236}">
                <a16:creationId xmlns:a16="http://schemas.microsoft.com/office/drawing/2014/main" id="{AD08D460-0D98-575C-35D5-8D0908C0C981}"/>
              </a:ext>
            </a:extLst>
          </p:cNvPr>
          <p:cNvSpPr txBox="1"/>
          <p:nvPr/>
        </p:nvSpPr>
        <p:spPr>
          <a:xfrm>
            <a:off x="4373217" y="331739"/>
            <a:ext cx="3452191" cy="646331"/>
          </a:xfrm>
          <a:prstGeom prst="rect">
            <a:avLst/>
          </a:prstGeom>
          <a:noFill/>
        </p:spPr>
        <p:txBody>
          <a:bodyPr wrap="square" rtlCol="0">
            <a:spAutoFit/>
          </a:bodyPr>
          <a:lstStyle/>
          <a:p>
            <a:r>
              <a:rPr lang="en-CA">
                <a:hlinkClick r:id="rId2"/>
              </a:rPr>
              <a:t>https://lhcforms.nlm.nih.gov</a:t>
            </a:r>
            <a:endParaRPr lang="en-CA"/>
          </a:p>
          <a:p>
            <a:endParaRPr lang="en-US"/>
          </a:p>
        </p:txBody>
      </p:sp>
    </p:spTree>
    <p:extLst>
      <p:ext uri="{BB962C8B-B14F-4D97-AF65-F5344CB8AC3E}">
        <p14:creationId xmlns:p14="http://schemas.microsoft.com/office/powerpoint/2010/main" val="1568042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0877-6310-4013-9992-E4C094B8E776}"/>
              </a:ext>
            </a:extLst>
          </p:cNvPr>
          <p:cNvSpPr>
            <a:spLocks noGrp="1"/>
          </p:cNvSpPr>
          <p:nvPr>
            <p:ph type="title"/>
          </p:nvPr>
        </p:nvSpPr>
        <p:spPr/>
        <p:txBody>
          <a:bodyPr/>
          <a:lstStyle/>
          <a:p>
            <a:r>
              <a:rPr lang="en-US"/>
              <a:t>Exercise 1 - Discussion</a:t>
            </a:r>
          </a:p>
        </p:txBody>
      </p:sp>
      <p:sp>
        <p:nvSpPr>
          <p:cNvPr id="3" name="Text Placeholder 2">
            <a:extLst>
              <a:ext uri="{FF2B5EF4-FFF2-40B4-BE49-F238E27FC236}">
                <a16:creationId xmlns:a16="http://schemas.microsoft.com/office/drawing/2014/main" id="{714246E4-7872-42E1-8976-A9B83E596E2C}"/>
              </a:ext>
            </a:extLst>
          </p:cNvPr>
          <p:cNvSpPr>
            <a:spLocks noGrp="1"/>
          </p:cNvSpPr>
          <p:nvPr>
            <p:ph type="body" sz="quarter" idx="13"/>
          </p:nvPr>
        </p:nvSpPr>
        <p:spPr/>
        <p:txBody>
          <a:bodyPr/>
          <a:lstStyle/>
          <a:p>
            <a:r>
              <a:rPr lang="en-US"/>
              <a:t>Trace the linkage between </a:t>
            </a:r>
            <a:r>
              <a:rPr lang="en-US" err="1"/>
              <a:t>linkIds</a:t>
            </a:r>
            <a:r>
              <a:rPr lang="en-US"/>
              <a:t> in Questionnaire and QuestionnaireResponse</a:t>
            </a:r>
          </a:p>
        </p:txBody>
      </p:sp>
      <p:sp>
        <p:nvSpPr>
          <p:cNvPr id="4" name="Footer Placeholder 3">
            <a:extLst>
              <a:ext uri="{FF2B5EF4-FFF2-40B4-BE49-F238E27FC236}">
                <a16:creationId xmlns:a16="http://schemas.microsoft.com/office/drawing/2014/main" id="{982484CC-2E9B-43D9-90C1-F81E3A70A473}"/>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54F3FF86-A395-40E7-B4C2-C9BADC82C6D5}"/>
              </a:ext>
            </a:extLst>
          </p:cNvPr>
          <p:cNvSpPr>
            <a:spLocks noGrp="1"/>
          </p:cNvSpPr>
          <p:nvPr>
            <p:ph type="sldNum" sz="quarter" idx="11"/>
          </p:nvPr>
        </p:nvSpPr>
        <p:spPr/>
        <p:txBody>
          <a:bodyPr/>
          <a:lstStyle/>
          <a:p>
            <a:fld id="{6CACE926-AEF5-4BFE-8BD7-24414108CB7B}" type="slidenum">
              <a:rPr lang="en-US" altLang="en-US" smtClean="0"/>
              <a:pPr/>
              <a:t>36</a:t>
            </a:fld>
            <a:endParaRPr lang="en-US" altLang="en-US"/>
          </a:p>
        </p:txBody>
      </p:sp>
    </p:spTree>
    <p:extLst>
      <p:ext uri="{BB962C8B-B14F-4D97-AF65-F5344CB8AC3E}">
        <p14:creationId xmlns:p14="http://schemas.microsoft.com/office/powerpoint/2010/main" val="3435654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CB7B-4E66-43FA-9483-2895AA0B363D}"/>
              </a:ext>
            </a:extLst>
          </p:cNvPr>
          <p:cNvSpPr>
            <a:spLocks noGrp="1"/>
          </p:cNvSpPr>
          <p:nvPr>
            <p:ph type="title"/>
          </p:nvPr>
        </p:nvSpPr>
        <p:spPr/>
        <p:txBody>
          <a:bodyPr/>
          <a:lstStyle/>
          <a:p>
            <a:r>
              <a:rPr lang="en-US"/>
              <a:t>Exercise 2</a:t>
            </a:r>
          </a:p>
        </p:txBody>
      </p:sp>
      <p:sp>
        <p:nvSpPr>
          <p:cNvPr id="3" name="Text Placeholder 2">
            <a:extLst>
              <a:ext uri="{FF2B5EF4-FFF2-40B4-BE49-F238E27FC236}">
                <a16:creationId xmlns:a16="http://schemas.microsoft.com/office/drawing/2014/main" id="{34EC6EF0-CFA7-4EC0-92D8-CA10CB83717A}"/>
              </a:ext>
            </a:extLst>
          </p:cNvPr>
          <p:cNvSpPr>
            <a:spLocks noGrp="1"/>
          </p:cNvSpPr>
          <p:nvPr>
            <p:ph type="body" sz="quarter" idx="13"/>
          </p:nvPr>
        </p:nvSpPr>
        <p:spPr/>
        <p:txBody>
          <a:bodyPr/>
          <a:lstStyle/>
          <a:p>
            <a:r>
              <a:rPr lang="en-US"/>
              <a:t>Create a </a:t>
            </a:r>
            <a:r>
              <a:rPr lang="en-US" err="1"/>
              <a:t>Questionaire</a:t>
            </a:r>
            <a:endParaRPr lang="en-US"/>
          </a:p>
          <a:p>
            <a:pPr lvl="1"/>
            <a:r>
              <a:rPr lang="en-US"/>
              <a:t>Using the LHC Form Builder</a:t>
            </a:r>
          </a:p>
          <a:p>
            <a:pPr lvl="1"/>
            <a:r>
              <a:rPr lang="en-US"/>
              <a:t>Create a form that represents </a:t>
            </a:r>
            <a:br>
              <a:rPr lang="en-US"/>
            </a:br>
            <a:r>
              <a:rPr lang="en-US"/>
              <a:t>the form on the following page</a:t>
            </a:r>
          </a:p>
        </p:txBody>
      </p:sp>
      <p:sp>
        <p:nvSpPr>
          <p:cNvPr id="4" name="Footer Placeholder 3">
            <a:extLst>
              <a:ext uri="{FF2B5EF4-FFF2-40B4-BE49-F238E27FC236}">
                <a16:creationId xmlns:a16="http://schemas.microsoft.com/office/drawing/2014/main" id="{4D0F5A6C-FE0C-499C-A000-5B5EB5CD359F}"/>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8B9EDF7D-E13F-4791-A047-066A7E09F50F}"/>
              </a:ext>
            </a:extLst>
          </p:cNvPr>
          <p:cNvSpPr>
            <a:spLocks noGrp="1"/>
          </p:cNvSpPr>
          <p:nvPr>
            <p:ph type="sldNum" sz="quarter" idx="11"/>
          </p:nvPr>
        </p:nvSpPr>
        <p:spPr/>
        <p:txBody>
          <a:bodyPr/>
          <a:lstStyle/>
          <a:p>
            <a:fld id="{6CACE926-AEF5-4BFE-8BD7-24414108CB7B}" type="slidenum">
              <a:rPr lang="en-US" altLang="en-US" smtClean="0"/>
              <a:pPr/>
              <a:t>37</a:t>
            </a:fld>
            <a:endParaRPr lang="en-US" altLang="en-US"/>
          </a:p>
        </p:txBody>
      </p:sp>
      <p:sp>
        <p:nvSpPr>
          <p:cNvPr id="6" name="TextBox 5">
            <a:extLst>
              <a:ext uri="{FF2B5EF4-FFF2-40B4-BE49-F238E27FC236}">
                <a16:creationId xmlns:a16="http://schemas.microsoft.com/office/drawing/2014/main" id="{619378CE-CF97-20E8-3D5B-2F80D181614D}"/>
              </a:ext>
            </a:extLst>
          </p:cNvPr>
          <p:cNvSpPr txBox="1"/>
          <p:nvPr/>
        </p:nvSpPr>
        <p:spPr>
          <a:xfrm>
            <a:off x="4373217" y="331739"/>
            <a:ext cx="3452191" cy="646331"/>
          </a:xfrm>
          <a:prstGeom prst="rect">
            <a:avLst/>
          </a:prstGeom>
          <a:noFill/>
        </p:spPr>
        <p:txBody>
          <a:bodyPr wrap="square" rtlCol="0">
            <a:spAutoFit/>
          </a:bodyPr>
          <a:lstStyle/>
          <a:p>
            <a:r>
              <a:rPr lang="en-CA">
                <a:hlinkClick r:id="rId2"/>
              </a:rPr>
              <a:t>https://lhcforms.nlm.nih.gov</a:t>
            </a:r>
            <a:endParaRPr lang="en-CA"/>
          </a:p>
          <a:p>
            <a:endParaRPr lang="en-US"/>
          </a:p>
        </p:txBody>
      </p:sp>
    </p:spTree>
    <p:extLst>
      <p:ext uri="{BB962C8B-B14F-4D97-AF65-F5344CB8AC3E}">
        <p14:creationId xmlns:p14="http://schemas.microsoft.com/office/powerpoint/2010/main" val="1119317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A8D350-E6B5-4885-97A8-9B3019240266}"/>
              </a:ext>
            </a:extLst>
          </p:cNvPr>
          <p:cNvSpPr>
            <a:spLocks noGrp="1"/>
          </p:cNvSpPr>
          <p:nvPr>
            <p:ph type="ftr" sz="quarter" idx="4294967295"/>
          </p:nvPr>
        </p:nvSpPr>
        <p:spPr>
          <a:xfrm>
            <a:off x="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9D776C0B-5381-44C8-8A35-E6BD48A76C90}"/>
              </a:ext>
            </a:extLst>
          </p:cNvPr>
          <p:cNvSpPr>
            <a:spLocks noGrp="1"/>
          </p:cNvSpPr>
          <p:nvPr>
            <p:ph type="sldNum" sz="quarter" idx="4294967295"/>
          </p:nvPr>
        </p:nvSpPr>
        <p:spPr>
          <a:xfrm>
            <a:off x="8872538" y="4792663"/>
            <a:ext cx="271462" cy="169862"/>
          </a:xfrm>
        </p:spPr>
        <p:txBody>
          <a:bodyPr/>
          <a:lstStyle/>
          <a:p>
            <a:fld id="{6CACE926-AEF5-4BFE-8BD7-24414108CB7B}" type="slidenum">
              <a:rPr lang="en-US" altLang="en-US" smtClean="0"/>
              <a:pPr/>
              <a:t>38</a:t>
            </a:fld>
            <a:endParaRPr lang="en-US" altLang="en-US"/>
          </a:p>
        </p:txBody>
      </p:sp>
      <p:pic>
        <p:nvPicPr>
          <p:cNvPr id="7" name="Picture 6">
            <a:extLst>
              <a:ext uri="{FF2B5EF4-FFF2-40B4-BE49-F238E27FC236}">
                <a16:creationId xmlns:a16="http://schemas.microsoft.com/office/drawing/2014/main" id="{4F3D1881-B2F0-42CE-BCF6-17A4DE917BE6}"/>
              </a:ext>
            </a:extLst>
          </p:cNvPr>
          <p:cNvPicPr>
            <a:picLocks noChangeAspect="1"/>
          </p:cNvPicPr>
          <p:nvPr/>
        </p:nvPicPr>
        <p:blipFill>
          <a:blip r:embed="rId2"/>
          <a:stretch>
            <a:fillRect/>
          </a:stretch>
        </p:blipFill>
        <p:spPr>
          <a:xfrm>
            <a:off x="-1" y="85297"/>
            <a:ext cx="4761051" cy="2934269"/>
          </a:xfrm>
          <a:prstGeom prst="rect">
            <a:avLst/>
          </a:prstGeom>
        </p:spPr>
      </p:pic>
      <p:pic>
        <p:nvPicPr>
          <p:cNvPr id="9" name="Picture 8">
            <a:extLst>
              <a:ext uri="{FF2B5EF4-FFF2-40B4-BE49-F238E27FC236}">
                <a16:creationId xmlns:a16="http://schemas.microsoft.com/office/drawing/2014/main" id="{0F2C71C9-59F6-4FC6-8C1F-0B479920BD64}"/>
              </a:ext>
            </a:extLst>
          </p:cNvPr>
          <p:cNvPicPr>
            <a:picLocks noChangeAspect="1"/>
          </p:cNvPicPr>
          <p:nvPr/>
        </p:nvPicPr>
        <p:blipFill>
          <a:blip r:embed="rId3"/>
          <a:stretch>
            <a:fillRect/>
          </a:stretch>
        </p:blipFill>
        <p:spPr>
          <a:xfrm>
            <a:off x="4637427" y="13091"/>
            <a:ext cx="4506573" cy="3548975"/>
          </a:xfrm>
          <a:prstGeom prst="rect">
            <a:avLst/>
          </a:prstGeom>
        </p:spPr>
      </p:pic>
      <p:sp>
        <p:nvSpPr>
          <p:cNvPr id="10" name="TextBox 9">
            <a:extLst>
              <a:ext uri="{FF2B5EF4-FFF2-40B4-BE49-F238E27FC236}">
                <a16:creationId xmlns:a16="http://schemas.microsoft.com/office/drawing/2014/main" id="{CFB2E66D-D2D2-4D64-99D3-C582645DB9F6}"/>
              </a:ext>
            </a:extLst>
          </p:cNvPr>
          <p:cNvSpPr txBox="1"/>
          <p:nvPr/>
        </p:nvSpPr>
        <p:spPr>
          <a:xfrm>
            <a:off x="4772014" y="4527562"/>
            <a:ext cx="4237397" cy="230832"/>
          </a:xfrm>
          <a:prstGeom prst="rect">
            <a:avLst/>
          </a:prstGeom>
          <a:noFill/>
        </p:spPr>
        <p:txBody>
          <a:bodyPr wrap="square" rtlCol="0">
            <a:spAutoFit/>
          </a:bodyPr>
          <a:lstStyle/>
          <a:p>
            <a:r>
              <a:rPr lang="en-US" sz="900"/>
              <a:t>Excerpted from https://www.sampleforms.com/health-questionnaire-form.html</a:t>
            </a:r>
          </a:p>
        </p:txBody>
      </p:sp>
    </p:spTree>
    <p:extLst>
      <p:ext uri="{BB962C8B-B14F-4D97-AF65-F5344CB8AC3E}">
        <p14:creationId xmlns:p14="http://schemas.microsoft.com/office/powerpoint/2010/main" val="2631001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EA86-873E-40DF-81C2-F44F801F0B40}"/>
              </a:ext>
            </a:extLst>
          </p:cNvPr>
          <p:cNvSpPr>
            <a:spLocks noGrp="1"/>
          </p:cNvSpPr>
          <p:nvPr>
            <p:ph type="title"/>
          </p:nvPr>
        </p:nvSpPr>
        <p:spPr/>
        <p:txBody>
          <a:bodyPr/>
          <a:lstStyle/>
          <a:p>
            <a:r>
              <a:rPr lang="en-US"/>
              <a:t>Exercise 2 - discussion</a:t>
            </a:r>
          </a:p>
        </p:txBody>
      </p:sp>
      <p:sp>
        <p:nvSpPr>
          <p:cNvPr id="3" name="Text Placeholder 2">
            <a:extLst>
              <a:ext uri="{FF2B5EF4-FFF2-40B4-BE49-F238E27FC236}">
                <a16:creationId xmlns:a16="http://schemas.microsoft.com/office/drawing/2014/main" id="{738E61C7-DAB2-4643-AD7A-C0AD83007626}"/>
              </a:ext>
            </a:extLst>
          </p:cNvPr>
          <p:cNvSpPr>
            <a:spLocks noGrp="1"/>
          </p:cNvSpPr>
          <p:nvPr>
            <p:ph type="body" sz="quarter" idx="13"/>
          </p:nvPr>
        </p:nvSpPr>
        <p:spPr/>
        <p:txBody>
          <a:bodyPr/>
          <a:lstStyle/>
          <a:p>
            <a:r>
              <a:rPr lang="en-US" sz="1800"/>
              <a:t>How did you decide what was optional vs. required?</a:t>
            </a:r>
          </a:p>
          <a:p>
            <a:r>
              <a:rPr lang="en-US" sz="1800"/>
              <a:t>Did you make anything repeating?</a:t>
            </a:r>
          </a:p>
          <a:p>
            <a:r>
              <a:rPr lang="en-US" sz="1800"/>
              <a:t>How would the design of the form change if you wanted to populate FHIR resources?</a:t>
            </a:r>
          </a:p>
          <a:p>
            <a:r>
              <a:rPr lang="en-US" sz="1800"/>
              <a:t>Are height &amp; weight each one question or two?  Simple type or Quantity?</a:t>
            </a:r>
          </a:p>
          <a:p>
            <a:r>
              <a:rPr lang="en-US" sz="1800"/>
              <a:t>What codes did you use for medical history?</a:t>
            </a:r>
          </a:p>
          <a:p>
            <a:r>
              <a:rPr lang="en-US" sz="1800"/>
              <a:t>Does Address make sense as a single field?</a:t>
            </a:r>
          </a:p>
          <a:p>
            <a:r>
              <a:rPr lang="en-US" sz="1800"/>
              <a:t>How does the rendering of the Questionnaire differ from the original form?</a:t>
            </a:r>
          </a:p>
          <a:p>
            <a:endParaRPr lang="en-US" sz="1800"/>
          </a:p>
        </p:txBody>
      </p:sp>
    </p:spTree>
    <p:extLst>
      <p:ext uri="{BB962C8B-B14F-4D97-AF65-F5344CB8AC3E}">
        <p14:creationId xmlns:p14="http://schemas.microsoft.com/office/powerpoint/2010/main" val="232860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7B4583-F935-4894-BCDA-C4370AC07C5F}"/>
              </a:ext>
            </a:extLst>
          </p:cNvPr>
          <p:cNvSpPr>
            <a:spLocks noGrp="1"/>
          </p:cNvSpPr>
          <p:nvPr>
            <p:ph type="title"/>
          </p:nvPr>
        </p:nvSpPr>
        <p:spPr/>
        <p:txBody>
          <a:bodyPr/>
          <a:lstStyle/>
          <a:p>
            <a:r>
              <a:rPr lang="en-US"/>
              <a:t>Credit</a:t>
            </a:r>
          </a:p>
        </p:txBody>
      </p:sp>
      <p:sp>
        <p:nvSpPr>
          <p:cNvPr id="8" name="Content Placeholder 7">
            <a:extLst>
              <a:ext uri="{FF2B5EF4-FFF2-40B4-BE49-F238E27FC236}">
                <a16:creationId xmlns:a16="http://schemas.microsoft.com/office/drawing/2014/main" id="{12969102-4DC6-4A57-9E3A-CBA4366DFA70}"/>
              </a:ext>
            </a:extLst>
          </p:cNvPr>
          <p:cNvSpPr>
            <a:spLocks noGrp="1"/>
          </p:cNvSpPr>
          <p:nvPr>
            <p:ph type="body" sz="quarter" idx="13"/>
          </p:nvPr>
        </p:nvSpPr>
        <p:spPr/>
        <p:txBody>
          <a:bodyPr/>
          <a:lstStyle/>
          <a:p>
            <a:r>
              <a:rPr lang="en-CA"/>
              <a:t>These slides include content from Brian Postlethwaite</a:t>
            </a:r>
          </a:p>
          <a:p>
            <a:r>
              <a:rPr lang="en-CA"/>
              <a:t>With updates by Lloyd McKenzie</a:t>
            </a:r>
          </a:p>
          <a:p>
            <a:endParaRPr lang="en-US"/>
          </a:p>
        </p:txBody>
      </p:sp>
      <p:sp>
        <p:nvSpPr>
          <p:cNvPr id="2" name="Footer Placeholder 1">
            <a:extLst>
              <a:ext uri="{FF2B5EF4-FFF2-40B4-BE49-F238E27FC236}">
                <a16:creationId xmlns:a16="http://schemas.microsoft.com/office/drawing/2014/main" id="{12A36B17-60AD-40D9-B33D-C4B147E58C6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6" name="Slide Number Placeholder 5">
            <a:extLst>
              <a:ext uri="{FF2B5EF4-FFF2-40B4-BE49-F238E27FC236}">
                <a16:creationId xmlns:a16="http://schemas.microsoft.com/office/drawing/2014/main" id="{07B16E94-221A-418E-A0E5-BE63452C9BCB}"/>
              </a:ext>
            </a:extLst>
          </p:cNvPr>
          <p:cNvSpPr>
            <a:spLocks noGrp="1"/>
          </p:cNvSpPr>
          <p:nvPr>
            <p:ph type="sldNum" sz="quarter" idx="11"/>
          </p:nvPr>
        </p:nvSpPr>
        <p:spPr/>
        <p:txBody>
          <a:bodyPr/>
          <a:lstStyle/>
          <a:p>
            <a:fld id="{CEB45A3F-552B-4961-AC9A-06435CED62A6}" type="slidenum">
              <a:rPr lang="en-US" smtClean="0"/>
              <a:pPr/>
              <a:t>4</a:t>
            </a:fld>
            <a:endParaRPr lang="en-US"/>
          </a:p>
        </p:txBody>
      </p:sp>
      <p:pic>
        <p:nvPicPr>
          <p:cNvPr id="3" name="Picture 2" descr="A close-up of colorful text&#10;&#10;Description automatically generated">
            <a:extLst>
              <a:ext uri="{FF2B5EF4-FFF2-40B4-BE49-F238E27FC236}">
                <a16:creationId xmlns:a16="http://schemas.microsoft.com/office/drawing/2014/main" id="{40919275-26A1-D572-B48B-AE1DAB8F1CD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42077" y="2753510"/>
            <a:ext cx="2087548" cy="1391699"/>
          </a:xfrm>
          <a:prstGeom prst="rect">
            <a:avLst/>
          </a:prstGeom>
        </p:spPr>
      </p:pic>
    </p:spTree>
    <p:extLst>
      <p:ext uri="{BB962C8B-B14F-4D97-AF65-F5344CB8AC3E}">
        <p14:creationId xmlns:p14="http://schemas.microsoft.com/office/powerpoint/2010/main" val="1920275464"/>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4FD4-5CA0-4659-8065-121B585E915A}"/>
              </a:ext>
            </a:extLst>
          </p:cNvPr>
          <p:cNvSpPr>
            <a:spLocks noGrp="1"/>
          </p:cNvSpPr>
          <p:nvPr>
            <p:ph type="title"/>
          </p:nvPr>
        </p:nvSpPr>
        <p:spPr/>
        <p:txBody>
          <a:bodyPr/>
          <a:lstStyle/>
          <a:p>
            <a:r>
              <a:rPr lang="en-CA"/>
              <a:t>Questions / Discussion</a:t>
            </a:r>
          </a:p>
        </p:txBody>
      </p:sp>
      <p:sp>
        <p:nvSpPr>
          <p:cNvPr id="3" name="Text Placeholder 2">
            <a:extLst>
              <a:ext uri="{FF2B5EF4-FFF2-40B4-BE49-F238E27FC236}">
                <a16:creationId xmlns:a16="http://schemas.microsoft.com/office/drawing/2014/main" id="{535777B5-A66C-4406-AD5D-A4519495A8E3}"/>
              </a:ext>
            </a:extLst>
          </p:cNvPr>
          <p:cNvSpPr>
            <a:spLocks noGrp="1"/>
          </p:cNvSpPr>
          <p:nvPr>
            <p:ph type="body" sz="quarter" idx="13"/>
          </p:nvPr>
        </p:nvSpPr>
        <p:spPr/>
        <p:txBody>
          <a:bodyPr/>
          <a:lstStyle/>
          <a:p>
            <a:pPr marL="0" indent="0">
              <a:buNone/>
            </a:pPr>
            <a:r>
              <a:rPr lang="en-CA" sz="2000" dirty="0">
                <a:hlinkClick r:id="rId2"/>
              </a:rPr>
              <a:t>lloyd@dogwoodhealthconsulting.com</a:t>
            </a:r>
            <a:r>
              <a:rPr lang="en-CA" sz="2000" dirty="0"/>
              <a:t>		</a:t>
            </a:r>
            <a:r>
              <a:rPr lang="en-CA" sz="2000" dirty="0">
                <a:hlinkClick r:id="rId3"/>
              </a:rPr>
              <a:t>http://hl7.org/fhir/uv/sdc</a:t>
            </a:r>
            <a:endParaRPr lang="en-CA" sz="2000" dirty="0"/>
          </a:p>
          <a:p>
            <a:pPr marL="0" indent="0">
              <a:buNone/>
            </a:pPr>
            <a:endParaRPr lang="en-CA" sz="2000" dirty="0"/>
          </a:p>
          <a:p>
            <a:pPr marL="0" indent="0">
              <a:buNone/>
            </a:pPr>
            <a:r>
              <a:rPr lang="en-CA" dirty="0"/>
              <a:t>Or, better yet, include the community and ask/discuss on </a:t>
            </a:r>
            <a:r>
              <a:rPr lang="en-CA" dirty="0">
                <a:hlinkClick r:id="rId4"/>
              </a:rPr>
              <a:t>https://chat.fhir.org/#narrow/channel/179255-questionnaire</a:t>
            </a:r>
            <a:endParaRPr lang="en-CA" dirty="0"/>
          </a:p>
        </p:txBody>
      </p:sp>
      <p:grpSp>
        <p:nvGrpSpPr>
          <p:cNvPr id="4" name="Group 3">
            <a:extLst>
              <a:ext uri="{FF2B5EF4-FFF2-40B4-BE49-F238E27FC236}">
                <a16:creationId xmlns:a16="http://schemas.microsoft.com/office/drawing/2014/main" id="{6AE4424E-E4C1-10F2-8130-25D8162AC073}"/>
              </a:ext>
            </a:extLst>
          </p:cNvPr>
          <p:cNvGrpSpPr/>
          <p:nvPr/>
        </p:nvGrpSpPr>
        <p:grpSpPr>
          <a:xfrm>
            <a:off x="2646128" y="2850117"/>
            <a:ext cx="2572111" cy="2152533"/>
            <a:chOff x="2646128" y="2565307"/>
            <a:chExt cx="2572111" cy="2152533"/>
          </a:xfrm>
        </p:grpSpPr>
        <p:pic>
          <p:nvPicPr>
            <p:cNvPr id="12" name="Picture 11">
              <a:extLst>
                <a:ext uri="{FF2B5EF4-FFF2-40B4-BE49-F238E27FC236}">
                  <a16:creationId xmlns:a16="http://schemas.microsoft.com/office/drawing/2014/main" id="{822C7F0A-9133-4E4A-93FB-471895A10D97}"/>
                </a:ext>
              </a:extLst>
            </p:cNvPr>
            <p:cNvPicPr>
              <a:picLocks noChangeAspect="1"/>
            </p:cNvPicPr>
            <p:nvPr/>
          </p:nvPicPr>
          <p:blipFill>
            <a:blip r:embed="rId5"/>
            <a:stretch>
              <a:fillRect/>
            </a:stretch>
          </p:blipFill>
          <p:spPr>
            <a:xfrm>
              <a:off x="3925759" y="3244928"/>
              <a:ext cx="1292480" cy="1472912"/>
            </a:xfrm>
            <a:prstGeom prst="rect">
              <a:avLst/>
            </a:prstGeom>
          </p:spPr>
        </p:pic>
        <p:sp>
          <p:nvSpPr>
            <p:cNvPr id="13" name="Oval 12">
              <a:extLst>
                <a:ext uri="{FF2B5EF4-FFF2-40B4-BE49-F238E27FC236}">
                  <a16:creationId xmlns:a16="http://schemas.microsoft.com/office/drawing/2014/main" id="{5084ADD6-8920-456F-8598-EFE37BF9A7B3}"/>
                </a:ext>
              </a:extLst>
            </p:cNvPr>
            <p:cNvSpPr/>
            <p:nvPr/>
          </p:nvSpPr>
          <p:spPr>
            <a:xfrm>
              <a:off x="3982316" y="3082355"/>
              <a:ext cx="1122218" cy="1245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CC096A40-77E2-46CD-AD07-1F8170921533}"/>
                </a:ext>
              </a:extLst>
            </p:cNvPr>
            <p:cNvPicPr>
              <a:picLocks noChangeAspect="1"/>
            </p:cNvPicPr>
            <p:nvPr/>
          </p:nvPicPr>
          <p:blipFill>
            <a:blip r:embed="rId6"/>
            <a:stretch>
              <a:fillRect/>
            </a:stretch>
          </p:blipFill>
          <p:spPr>
            <a:xfrm>
              <a:off x="3797497" y="2844684"/>
              <a:ext cx="1420742" cy="1553345"/>
            </a:xfrm>
            <a:prstGeom prst="rect">
              <a:avLst/>
            </a:prstGeom>
          </p:spPr>
        </p:pic>
        <p:pic>
          <p:nvPicPr>
            <p:cNvPr id="17" name="Picture 16">
              <a:extLst>
                <a:ext uri="{FF2B5EF4-FFF2-40B4-BE49-F238E27FC236}">
                  <a16:creationId xmlns:a16="http://schemas.microsoft.com/office/drawing/2014/main" id="{E38690A7-9186-4FAD-B512-3BB0AEC6A4A1}"/>
                </a:ext>
              </a:extLst>
            </p:cNvPr>
            <p:cNvPicPr>
              <a:picLocks noChangeAspect="1"/>
            </p:cNvPicPr>
            <p:nvPr/>
          </p:nvPicPr>
          <p:blipFill>
            <a:blip r:embed="rId7"/>
            <a:stretch>
              <a:fillRect/>
            </a:stretch>
          </p:blipFill>
          <p:spPr>
            <a:xfrm rot="6657920">
              <a:off x="2686451" y="2524984"/>
              <a:ext cx="1472700" cy="1553345"/>
            </a:xfrm>
            <a:prstGeom prst="rect">
              <a:avLst/>
            </a:prstGeom>
          </p:spPr>
        </p:pic>
      </p:grpSp>
    </p:spTree>
    <p:extLst>
      <p:ext uri="{BB962C8B-B14F-4D97-AF65-F5344CB8AC3E}">
        <p14:creationId xmlns:p14="http://schemas.microsoft.com/office/powerpoint/2010/main" val="2712066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EAC5-7588-FFA5-7808-DD6CACB97120}"/>
              </a:ext>
            </a:extLst>
          </p:cNvPr>
          <p:cNvSpPr>
            <a:spLocks noGrp="1"/>
          </p:cNvSpPr>
          <p:nvPr>
            <p:ph type="title"/>
          </p:nvPr>
        </p:nvSpPr>
        <p:spPr/>
        <p:txBody>
          <a:bodyPr/>
          <a:lstStyle/>
          <a:p>
            <a:r>
              <a:rPr lang="en-US"/>
              <a:t>The SDC Collection</a:t>
            </a:r>
            <a:endParaRPr lang="en-CA"/>
          </a:p>
        </p:txBody>
      </p:sp>
      <p:sp>
        <p:nvSpPr>
          <p:cNvPr id="3" name="Text Placeholder 2">
            <a:extLst>
              <a:ext uri="{FF2B5EF4-FFF2-40B4-BE49-F238E27FC236}">
                <a16:creationId xmlns:a16="http://schemas.microsoft.com/office/drawing/2014/main" id="{265F06E4-AA8E-0233-8B95-FA7FA4341F19}"/>
              </a:ext>
            </a:extLst>
          </p:cNvPr>
          <p:cNvSpPr>
            <a:spLocks noGrp="1"/>
          </p:cNvSpPr>
          <p:nvPr>
            <p:ph type="body" sz="quarter" idx="13"/>
          </p:nvPr>
        </p:nvSpPr>
        <p:spPr/>
        <p:txBody>
          <a:bodyPr/>
          <a:lstStyle/>
          <a:p>
            <a:r>
              <a:rPr lang="en-US" sz="1800" b="1">
                <a:ea typeface="ヒラギノ角ゴ Pro W3"/>
              </a:rPr>
              <a:t>SDC Overview</a:t>
            </a:r>
            <a:r>
              <a:rPr lang="en-US" sz="1800">
                <a:ea typeface="ヒラギノ角ゴ Pro W3"/>
              </a:rPr>
              <a:t> (you are here)</a:t>
            </a:r>
            <a:endParaRPr lang="en-US" sz="1800" b="1">
              <a:ea typeface="ヒラギノ角ゴ Pro W3"/>
            </a:endParaRPr>
          </a:p>
          <a:p>
            <a:r>
              <a:rPr lang="en-US" sz="1800">
                <a:ea typeface="ヒラギノ角ゴ Pro W3"/>
              </a:rPr>
              <a:t>SDC Workflow</a:t>
            </a:r>
          </a:p>
          <a:p>
            <a:r>
              <a:rPr lang="en-US" sz="1800">
                <a:ea typeface="ヒラギノ角ゴ Pro W3"/>
              </a:rPr>
              <a:t>SDC Expressions</a:t>
            </a:r>
          </a:p>
          <a:p>
            <a:r>
              <a:rPr lang="en-US" sz="1800">
                <a:ea typeface="ヒラギノ角ゴ Pro W3"/>
              </a:rPr>
              <a:t>SDC Rendering &amp; Behavior</a:t>
            </a:r>
          </a:p>
          <a:p>
            <a:r>
              <a:rPr lang="en-US" sz="1800">
                <a:ea typeface="ヒラギノ角ゴ Pro W3"/>
              </a:rPr>
              <a:t>SDC Population</a:t>
            </a:r>
          </a:p>
          <a:p>
            <a:r>
              <a:rPr lang="en-US" sz="1800">
                <a:ea typeface="ヒラギノ角ゴ Pro W3"/>
              </a:rPr>
              <a:t>SDC Extraction</a:t>
            </a:r>
          </a:p>
          <a:p>
            <a:r>
              <a:rPr lang="en-US" sz="1800">
                <a:ea typeface="ヒラギノ角ゴ Pro W3"/>
              </a:rPr>
              <a:t>SDC Adaptive Forms</a:t>
            </a:r>
          </a:p>
          <a:p>
            <a:r>
              <a:rPr lang="en-US" sz="1800">
                <a:ea typeface="ヒラギノ角ゴ Pro W3"/>
              </a:rPr>
              <a:t>SDC Modular &amp; Derived Forms</a:t>
            </a:r>
          </a:p>
        </p:txBody>
      </p:sp>
      <p:sp>
        <p:nvSpPr>
          <p:cNvPr id="4" name="Footer Placeholder 3">
            <a:extLst>
              <a:ext uri="{FF2B5EF4-FFF2-40B4-BE49-F238E27FC236}">
                <a16:creationId xmlns:a16="http://schemas.microsoft.com/office/drawing/2014/main" id="{E203CAF6-E711-E44D-32E7-0E369101B9FF}"/>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CB15D9DB-A44F-677D-5488-97739A333A59}"/>
              </a:ext>
            </a:extLst>
          </p:cNvPr>
          <p:cNvSpPr>
            <a:spLocks noGrp="1"/>
          </p:cNvSpPr>
          <p:nvPr>
            <p:ph type="sldNum" sz="quarter" idx="11"/>
          </p:nvPr>
        </p:nvSpPr>
        <p:spPr/>
        <p:txBody>
          <a:bodyPr/>
          <a:lstStyle/>
          <a:p>
            <a:fld id="{6CACE926-AEF5-4BFE-8BD7-24414108CB7B}" type="slidenum">
              <a:rPr lang="en-US" altLang="en-US" smtClean="0"/>
              <a:pPr/>
              <a:t>5</a:t>
            </a:fld>
            <a:endParaRPr lang="en-US" altLang="en-US"/>
          </a:p>
        </p:txBody>
      </p:sp>
      <p:pic>
        <p:nvPicPr>
          <p:cNvPr id="6" name="Picture 5" descr="A clipboard with a pen on it&#10;&#10;Description automatically generated">
            <a:extLst>
              <a:ext uri="{FF2B5EF4-FFF2-40B4-BE49-F238E27FC236}">
                <a16:creationId xmlns:a16="http://schemas.microsoft.com/office/drawing/2014/main" id="{C9EDB3DB-CE39-5FF2-E874-A8F64B6F0C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65671" y="1454442"/>
            <a:ext cx="1714500" cy="1714500"/>
          </a:xfrm>
          <a:prstGeom prst="rect">
            <a:avLst/>
          </a:prstGeom>
        </p:spPr>
      </p:pic>
    </p:spTree>
    <p:extLst>
      <p:ext uri="{BB962C8B-B14F-4D97-AF65-F5344CB8AC3E}">
        <p14:creationId xmlns:p14="http://schemas.microsoft.com/office/powerpoint/2010/main" val="1068210073"/>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796A-703C-4177-BA46-441C4ECE8CE3}"/>
              </a:ext>
            </a:extLst>
          </p:cNvPr>
          <p:cNvSpPr>
            <a:spLocks noGrp="1"/>
          </p:cNvSpPr>
          <p:nvPr>
            <p:ph type="title"/>
          </p:nvPr>
        </p:nvSpPr>
        <p:spPr/>
        <p:txBody>
          <a:bodyPr/>
          <a:lstStyle/>
          <a:p>
            <a:r>
              <a:rPr lang="en-CA"/>
              <a:t>Objectives</a:t>
            </a:r>
          </a:p>
        </p:txBody>
      </p:sp>
      <p:sp>
        <p:nvSpPr>
          <p:cNvPr id="3" name="Text Placeholder 2">
            <a:extLst>
              <a:ext uri="{FF2B5EF4-FFF2-40B4-BE49-F238E27FC236}">
                <a16:creationId xmlns:a16="http://schemas.microsoft.com/office/drawing/2014/main" id="{05BD942B-24C0-401F-A1D8-9D7B5AADF767}"/>
              </a:ext>
            </a:extLst>
          </p:cNvPr>
          <p:cNvSpPr>
            <a:spLocks noGrp="1"/>
          </p:cNvSpPr>
          <p:nvPr>
            <p:ph type="body" sz="quarter" idx="13"/>
          </p:nvPr>
        </p:nvSpPr>
        <p:spPr/>
        <p:txBody>
          <a:bodyPr/>
          <a:lstStyle/>
          <a:p>
            <a:r>
              <a:rPr lang="en-CA"/>
              <a:t>You should be able to:</a:t>
            </a:r>
          </a:p>
          <a:p>
            <a:pPr lvl="1"/>
            <a:r>
              <a:rPr lang="en-CA"/>
              <a:t>list the key use-cases for forms in FHIR</a:t>
            </a:r>
          </a:p>
          <a:p>
            <a:pPr lvl="1"/>
            <a:r>
              <a:rPr lang="en-CA"/>
              <a:t>describe the key resources involved in representing forms in FHIR and how they relate</a:t>
            </a:r>
          </a:p>
          <a:p>
            <a:pPr lvl="1"/>
            <a:r>
              <a:rPr lang="en-CA"/>
              <a:t>explain the use of the key data elements that define a Questionnaire</a:t>
            </a:r>
          </a:p>
          <a:p>
            <a:pPr lvl="1"/>
            <a:r>
              <a:rPr lang="en-CA"/>
              <a:t>describe the difference between the FHIR core specification and the SDC implementation guide</a:t>
            </a:r>
          </a:p>
          <a:p>
            <a:pPr lvl="1"/>
            <a:r>
              <a:rPr lang="en-CA"/>
              <a:t>list the key enhancements provided by the SDC IG</a:t>
            </a:r>
          </a:p>
        </p:txBody>
      </p:sp>
      <p:pic>
        <p:nvPicPr>
          <p:cNvPr id="5" name="Picture 4" descr="A dart in the center of a target&#10;&#10;Description automatically generated">
            <a:extLst>
              <a:ext uri="{FF2B5EF4-FFF2-40B4-BE49-F238E27FC236}">
                <a16:creationId xmlns:a16="http://schemas.microsoft.com/office/drawing/2014/main" id="{DD39877A-0B4E-8D3E-F3C6-4FA60DDBB32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58896" y="426119"/>
            <a:ext cx="1124373" cy="1124373"/>
          </a:xfrm>
          <a:prstGeom prst="rect">
            <a:avLst/>
          </a:prstGeom>
        </p:spPr>
      </p:pic>
    </p:spTree>
    <p:extLst>
      <p:ext uri="{BB962C8B-B14F-4D97-AF65-F5344CB8AC3E}">
        <p14:creationId xmlns:p14="http://schemas.microsoft.com/office/powerpoint/2010/main" val="394670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21092-A7C1-4AE4-8FF2-1BC7942B1EC5}"/>
              </a:ext>
            </a:extLst>
          </p:cNvPr>
          <p:cNvSpPr>
            <a:spLocks noGrp="1"/>
          </p:cNvSpPr>
          <p:nvPr>
            <p:ph type="title"/>
          </p:nvPr>
        </p:nvSpPr>
        <p:spPr/>
        <p:txBody>
          <a:bodyPr/>
          <a:lstStyle/>
          <a:p>
            <a:r>
              <a:rPr lang="en-CA"/>
              <a:t>Demo and hands-on</a:t>
            </a:r>
          </a:p>
        </p:txBody>
      </p:sp>
      <p:sp>
        <p:nvSpPr>
          <p:cNvPr id="3" name="Text Placeholder 2">
            <a:extLst>
              <a:ext uri="{FF2B5EF4-FFF2-40B4-BE49-F238E27FC236}">
                <a16:creationId xmlns:a16="http://schemas.microsoft.com/office/drawing/2014/main" id="{9B91739B-E2B3-44DF-8DD5-F923F9433377}"/>
              </a:ext>
            </a:extLst>
          </p:cNvPr>
          <p:cNvSpPr>
            <a:spLocks noGrp="1"/>
          </p:cNvSpPr>
          <p:nvPr>
            <p:ph type="body" sz="quarter" idx="13"/>
          </p:nvPr>
        </p:nvSpPr>
        <p:spPr/>
        <p:txBody>
          <a:bodyPr/>
          <a:lstStyle/>
          <a:p>
            <a:r>
              <a:rPr lang="en-CA" dirty="0">
                <a:ea typeface="ヒラギノ角ゴ Pro W3"/>
              </a:rPr>
              <a:t>NLM LHC form designer &amp; filler</a:t>
            </a:r>
          </a:p>
          <a:p>
            <a:pPr lvl="1">
              <a:buFont typeface="Courier New" panose="020B0604020202020204" pitchFamily="34" charset="0"/>
              <a:buChar char="o"/>
            </a:pPr>
            <a:r>
              <a:rPr lang="en-CA" b="1" dirty="0">
                <a:ea typeface="ヒラギノ角ゴ Pro W3"/>
                <a:hlinkClick r:id="rId3"/>
              </a:rPr>
              <a:t>https://lhcforms.nlm.nih.gov</a:t>
            </a:r>
            <a:endParaRPr lang="en-CA" b="1" dirty="0">
              <a:ea typeface="ヒラギノ角ゴ Pro W3"/>
            </a:endParaRPr>
          </a:p>
          <a:p>
            <a:r>
              <a:rPr lang="en-CA" dirty="0">
                <a:ea typeface="ヒラギノ角ゴ Pro W3"/>
              </a:rPr>
              <a:t>Beda Software form designer &amp; filler</a:t>
            </a:r>
          </a:p>
          <a:p>
            <a:pPr lvl="1">
              <a:buFont typeface="Courier New" panose="020B0604020202020204" pitchFamily="34" charset="0"/>
              <a:buChar char="o"/>
            </a:pPr>
            <a:r>
              <a:rPr lang="en-CA" dirty="0">
                <a:ea typeface="ヒラギノ角ゴ Pro W3"/>
                <a:hlinkClick r:id="rId4"/>
              </a:rPr>
              <a:t>https://sdc.beda.software</a:t>
            </a:r>
          </a:p>
          <a:p>
            <a:r>
              <a:rPr lang="en-CA" dirty="0">
                <a:ea typeface="ヒラギノ角ゴ Pro W3"/>
              </a:rPr>
              <a:t>Brian Postlethwaite form designer &amp; filler</a:t>
            </a:r>
          </a:p>
          <a:p>
            <a:pPr lvl="1"/>
            <a:r>
              <a:rPr lang="en-CA" dirty="0">
                <a:hlinkClick r:id="rId5"/>
              </a:rPr>
              <a:t>https://fhirpath-lab.com/questionnaire/tester</a:t>
            </a:r>
            <a:endParaRPr lang="en-CA" dirty="0"/>
          </a:p>
          <a:p>
            <a:pPr lvl="1"/>
            <a:endParaRPr lang="en-CA" dirty="0"/>
          </a:p>
        </p:txBody>
      </p:sp>
      <p:sp>
        <p:nvSpPr>
          <p:cNvPr id="4" name="Footer Placeholder 3">
            <a:extLst>
              <a:ext uri="{FF2B5EF4-FFF2-40B4-BE49-F238E27FC236}">
                <a16:creationId xmlns:a16="http://schemas.microsoft.com/office/drawing/2014/main" id="{55ABD1AE-F9E6-49DF-875A-5E0016970F57}"/>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pic>
        <p:nvPicPr>
          <p:cNvPr id="6" name="Picture 5" descr="A hammer and wrench crossed&#10;&#10;Description automatically generated">
            <a:extLst>
              <a:ext uri="{FF2B5EF4-FFF2-40B4-BE49-F238E27FC236}">
                <a16:creationId xmlns:a16="http://schemas.microsoft.com/office/drawing/2014/main" id="{98D81CF4-831D-B1C1-417D-ABD2B9EA7C9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482079" y="2465914"/>
            <a:ext cx="1925085" cy="1830919"/>
          </a:xfrm>
          <a:prstGeom prst="rect">
            <a:avLst/>
          </a:prstGeom>
        </p:spPr>
      </p:pic>
      <p:sp>
        <p:nvSpPr>
          <p:cNvPr id="5" name="Rectangle 1">
            <a:extLst>
              <a:ext uri="{FF2B5EF4-FFF2-40B4-BE49-F238E27FC236}">
                <a16:creationId xmlns:a16="http://schemas.microsoft.com/office/drawing/2014/main" id="{78EC9EB1-4E89-1455-2A2E-6D71CF221AA9}"/>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1155CC"/>
                </a:solidFill>
                <a:effectLst/>
                <a:latin typeface="Aptos" panose="020B0004020202020204" pitchFamily="34" charset="0"/>
                <a:hlinkClick r:id="rId5"/>
              </a:rPr>
              <a:t>https://fhirpath-lab.com/questionnaire/tester</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3807621"/>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7B6EB2-E636-0F7D-9B07-DF8F8BAA006D}"/>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3D99869D-2125-7CEE-24D0-08DCA9FA98D6}"/>
              </a:ext>
            </a:extLst>
          </p:cNvPr>
          <p:cNvSpPr>
            <a:spLocks noGrp="1"/>
          </p:cNvSpPr>
          <p:nvPr>
            <p:ph type="sldNum" sz="quarter" idx="11"/>
          </p:nvPr>
        </p:nvSpPr>
        <p:spPr/>
        <p:txBody>
          <a:bodyPr/>
          <a:lstStyle/>
          <a:p>
            <a:fld id="{6CACE926-AEF5-4BFE-8BD7-24414108CB7B}" type="slidenum">
              <a:rPr lang="en-US" altLang="en-US" smtClean="0"/>
              <a:pPr/>
              <a:t>8</a:t>
            </a:fld>
            <a:endParaRPr lang="en-US" altLang="en-US"/>
          </a:p>
        </p:txBody>
      </p:sp>
      <p:graphicFrame>
        <p:nvGraphicFramePr>
          <p:cNvPr id="6" name="Diagram 5">
            <a:extLst>
              <a:ext uri="{FF2B5EF4-FFF2-40B4-BE49-F238E27FC236}">
                <a16:creationId xmlns:a16="http://schemas.microsoft.com/office/drawing/2014/main" id="{F7A2934B-DAC6-3A2D-9B70-D1507B65FE97}"/>
              </a:ext>
            </a:extLst>
          </p:cNvPr>
          <p:cNvGraphicFramePr/>
          <p:nvPr>
            <p:extLst>
              <p:ext uri="{D42A27DB-BD31-4B8C-83A1-F6EECF244321}">
                <p14:modId xmlns:p14="http://schemas.microsoft.com/office/powerpoint/2010/main" val="1112293015"/>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050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D380B-0A89-40F1-76B1-796BB7FB9C0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5E22FD-0F4F-8C68-1F69-6CAAB6117EB5}"/>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A097B6A0-2CA4-24E0-C1B7-758CB5B2EDB0}"/>
              </a:ext>
            </a:extLst>
          </p:cNvPr>
          <p:cNvSpPr>
            <a:spLocks noGrp="1"/>
          </p:cNvSpPr>
          <p:nvPr>
            <p:ph type="sldNum" sz="quarter" idx="11"/>
          </p:nvPr>
        </p:nvSpPr>
        <p:spPr/>
        <p:txBody>
          <a:bodyPr/>
          <a:lstStyle/>
          <a:p>
            <a:fld id="{6CACE926-AEF5-4BFE-8BD7-24414108CB7B}" type="slidenum">
              <a:rPr lang="en-US" altLang="en-US" smtClean="0"/>
              <a:pPr/>
              <a:t>9</a:t>
            </a:fld>
            <a:endParaRPr lang="en-US" altLang="en-US"/>
          </a:p>
        </p:txBody>
      </p:sp>
      <p:graphicFrame>
        <p:nvGraphicFramePr>
          <p:cNvPr id="6" name="Diagram 5">
            <a:extLst>
              <a:ext uri="{FF2B5EF4-FFF2-40B4-BE49-F238E27FC236}">
                <a16:creationId xmlns:a16="http://schemas.microsoft.com/office/drawing/2014/main" id="{7A5410C0-B3D9-AABE-D132-E530944D7119}"/>
              </a:ext>
            </a:extLst>
          </p:cNvPr>
          <p:cNvGraphicFramePr/>
          <p:nvPr>
            <p:extLst>
              <p:ext uri="{D42A27DB-BD31-4B8C-83A1-F6EECF244321}">
                <p14:modId xmlns:p14="http://schemas.microsoft.com/office/powerpoint/2010/main" val="411696435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922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B6A228CEBB844FBC6B8633F16E3300" ma:contentTypeVersion="4" ma:contentTypeDescription="Create a new document." ma:contentTypeScope="" ma:versionID="5b56d2be9ea1ecaf21ca08678214dcd0">
  <xsd:schema xmlns:xsd="http://www.w3.org/2001/XMLSchema" xmlns:xs="http://www.w3.org/2001/XMLSchema" xmlns:p="http://schemas.microsoft.com/office/2006/metadata/properties" xmlns:ns2="2371556d-c2f8-4c27-a7c5-4c2acf225d27" targetNamespace="http://schemas.microsoft.com/office/2006/metadata/properties" ma:root="true" ma:fieldsID="e32f1ed78c00c18b31e32be9b8f4ba9c" ns2:_="">
    <xsd:import namespace="2371556d-c2f8-4c27-a7c5-4c2acf225d2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71556d-c2f8-4c27-a7c5-4c2acf225d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95AA1A-76E5-4C51-A25C-C0A5F41CD5BF}">
  <ds:schemaRefs>
    <ds:schemaRef ds:uri="2371556d-c2f8-4c27-a7c5-4c2acf225d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549F0E2-7DCE-469B-8948-1D0A5882319A}">
  <ds:schemaRefs>
    <ds:schemaRef ds:uri="http://schemas.microsoft.com/sharepoint/v3/contenttype/forms"/>
  </ds:schemaRefs>
</ds:datastoreItem>
</file>

<file path=customXml/itemProps3.xml><?xml version="1.0" encoding="utf-8"?>
<ds:datastoreItem xmlns:ds="http://schemas.openxmlformats.org/officeDocument/2006/customXml" ds:itemID="{341DC7D4-22C5-4AB3-9E6D-2B7D8ADB2416}">
  <ds:schemaRefs>
    <ds:schemaRef ds:uri="2371556d-c2f8-4c27-a7c5-4c2acf225d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HL7_PowerPoint_EduWebinar_032119</Template>
  <TotalTime>678</TotalTime>
  <Words>2591</Words>
  <Application>Microsoft Office PowerPoint</Application>
  <PresentationFormat>On-screen Show (16:9)</PresentationFormat>
  <Paragraphs>398</Paragraphs>
  <Slides>40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Aptos</vt:lpstr>
      <vt:lpstr>Arial</vt:lpstr>
      <vt:lpstr>Calibri</vt:lpstr>
      <vt:lpstr>Calibri Light</vt:lpstr>
      <vt:lpstr>Courier New</vt:lpstr>
      <vt:lpstr>ヒラギノ角ゴ Pro W3</vt:lpstr>
      <vt:lpstr>Office Theme</vt:lpstr>
      <vt:lpstr>PowerPoint Presentation</vt:lpstr>
      <vt:lpstr>Who am I?</vt:lpstr>
      <vt:lpstr>This presentation</vt:lpstr>
      <vt:lpstr>Credit</vt:lpstr>
      <vt:lpstr>The SDC Collection</vt:lpstr>
      <vt:lpstr>Objectives</vt:lpstr>
      <vt:lpstr>Demo and hands-on</vt:lpstr>
      <vt:lpstr>PowerPoint Presentation</vt:lpstr>
      <vt:lpstr>PowerPoint Presentation</vt:lpstr>
      <vt:lpstr>Forms in Healthcare</vt:lpstr>
      <vt:lpstr>Why use forms?</vt:lpstr>
      <vt:lpstr>Forms provide:</vt:lpstr>
      <vt:lpstr>Forms for display </vt:lpstr>
      <vt:lpstr>Why use anything other than Forms?</vt:lpstr>
      <vt:lpstr>Common pattern</vt:lpstr>
      <vt:lpstr>PowerPoint Presentation</vt:lpstr>
      <vt:lpstr>FHIR Questionnaire Resources</vt:lpstr>
      <vt:lpstr>Questionnaire</vt:lpstr>
      <vt:lpstr>Structure of a Questionnaire</vt:lpstr>
      <vt:lpstr>Questionnaire</vt:lpstr>
      <vt:lpstr>Types of item</vt:lpstr>
      <vt:lpstr>Anatomy of a Question</vt:lpstr>
      <vt:lpstr>PowerPoint Presentation</vt:lpstr>
      <vt:lpstr>Interaction with terminologies</vt:lpstr>
      <vt:lpstr>QuestionnaireResponse</vt:lpstr>
      <vt:lpstr>QuestionnaireResponse</vt:lpstr>
      <vt:lpstr>Linking Questionnaire to QuestionnaireResponse</vt:lpstr>
      <vt:lpstr>Other relevant resources</vt:lpstr>
      <vt:lpstr>PowerPoint Presentation</vt:lpstr>
      <vt:lpstr>What is Structured Data Capture (SDC)?</vt:lpstr>
      <vt:lpstr>Exploring the SDC spec</vt:lpstr>
      <vt:lpstr>IHE SDC</vt:lpstr>
      <vt:lpstr>HL7 SDC vs. IHE SDC</vt:lpstr>
      <vt:lpstr>PowerPoint Presentation</vt:lpstr>
      <vt:lpstr>Exercise 1</vt:lpstr>
      <vt:lpstr>Exercise 1 - Discussion</vt:lpstr>
      <vt:lpstr>Exercise 2</vt:lpstr>
      <vt:lpstr>PowerPoint Presentation</vt:lpstr>
      <vt:lpstr>Exercise 2 - discussion</vt:lpstr>
      <vt:lpstr>Questions /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Lloyd McKenzie</cp:lastModifiedBy>
  <cp:revision>22</cp:revision>
  <dcterms:created xsi:type="dcterms:W3CDTF">2019-03-22T18:05:01Z</dcterms:created>
  <dcterms:modified xsi:type="dcterms:W3CDTF">2025-02-24T19:58:41Z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0x01010046B6A228CEBB844FBC6B8633F16E3300</vt:lpwstr>
  </property>
</Properties>
</file>